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8" r:id="rId6"/>
    <p:sldId id="257" r:id="rId7"/>
    <p:sldId id="259" r:id="rId8"/>
    <p:sldId id="260" r:id="rId9"/>
    <p:sldId id="261" r:id="rId10"/>
    <p:sldId id="266" r:id="rId11"/>
    <p:sldId id="262" r:id="rId12"/>
    <p:sldId id="265" r:id="rId13"/>
    <p:sldId id="263" r:id="rId14"/>
    <p:sldId id="264" r:id="rId15"/>
    <p:sldId id="267" r:id="rId16"/>
    <p:sldId id="269" r:id="rId17"/>
    <p:sldId id="277" r:id="rId18"/>
    <p:sldId id="270" r:id="rId19"/>
    <p:sldId id="271" r:id="rId20"/>
    <p:sldId id="273" r:id="rId21"/>
    <p:sldId id="276" r:id="rId22"/>
    <p:sldId id="275" r:id="rId23"/>
    <p:sldId id="274" r:id="rId24"/>
    <p:sldId id="272"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5B9D28-2255-70A9-4438-EA3BCD532910}" v="292" dt="2025-09-01T21:20:03.35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690" autoAdjust="0"/>
    <p:restoredTop sz="93784" autoAdjust="0"/>
  </p:normalViewPr>
  <p:slideViewPr>
    <p:cSldViewPr snapToGrid="0">
      <p:cViewPr>
        <p:scale>
          <a:sx n="64" d="100"/>
          <a:sy n="64" d="100"/>
        </p:scale>
        <p:origin x="532" y="1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4EF384-FBC1-4A96-BFF3-3A610EF79095}"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FF66E986-F7AD-4597-BEA6-1D888960AE6D}">
      <dgm:prSet/>
      <dgm:spPr/>
      <dgm:t>
        <a:bodyPr/>
        <a:lstStyle/>
        <a:p>
          <a:r>
            <a:rPr lang="en-US"/>
            <a:t>Speech and language therapists</a:t>
          </a:r>
        </a:p>
      </dgm:t>
    </dgm:pt>
    <dgm:pt modelId="{4652D7B2-4201-491C-8142-5AED45844305}" type="parTrans" cxnId="{71CB4E1F-B708-4707-AC32-27E990D8C22A}">
      <dgm:prSet/>
      <dgm:spPr/>
      <dgm:t>
        <a:bodyPr/>
        <a:lstStyle/>
        <a:p>
          <a:endParaRPr lang="en-US"/>
        </a:p>
      </dgm:t>
    </dgm:pt>
    <dgm:pt modelId="{3C6D6FEB-FB5B-402C-AEDE-47C2B6CCABE3}" type="sibTrans" cxnId="{71CB4E1F-B708-4707-AC32-27E990D8C22A}">
      <dgm:prSet/>
      <dgm:spPr/>
      <dgm:t>
        <a:bodyPr/>
        <a:lstStyle/>
        <a:p>
          <a:endParaRPr lang="en-US"/>
        </a:p>
      </dgm:t>
    </dgm:pt>
    <dgm:pt modelId="{D7D482B1-B98E-4C2F-8CD9-383CB9B21986}">
      <dgm:prSet/>
      <dgm:spPr/>
      <dgm:t>
        <a:bodyPr/>
        <a:lstStyle/>
        <a:p>
          <a:r>
            <a:rPr lang="en-US" dirty="0"/>
            <a:t>Educational Psychologists</a:t>
          </a:r>
        </a:p>
      </dgm:t>
    </dgm:pt>
    <dgm:pt modelId="{F2AB57CF-2282-4153-B6B9-54C9758F5D41}" type="parTrans" cxnId="{A7051724-FCB0-42A1-BBC4-49A8C9D8C053}">
      <dgm:prSet/>
      <dgm:spPr/>
      <dgm:t>
        <a:bodyPr/>
        <a:lstStyle/>
        <a:p>
          <a:endParaRPr lang="en-US"/>
        </a:p>
      </dgm:t>
    </dgm:pt>
    <dgm:pt modelId="{3692407F-0184-4A44-ADA2-2D398FBF0807}" type="sibTrans" cxnId="{A7051724-FCB0-42A1-BBC4-49A8C9D8C053}">
      <dgm:prSet/>
      <dgm:spPr/>
      <dgm:t>
        <a:bodyPr/>
        <a:lstStyle/>
        <a:p>
          <a:endParaRPr lang="en-US"/>
        </a:p>
      </dgm:t>
    </dgm:pt>
    <dgm:pt modelId="{6A45CA8C-CC03-4C54-A634-3DF0CF348573}">
      <dgm:prSet/>
      <dgm:spPr/>
      <dgm:t>
        <a:bodyPr/>
        <a:lstStyle/>
        <a:p>
          <a:r>
            <a:rPr lang="en-US"/>
            <a:t>Occupational Therapist</a:t>
          </a:r>
        </a:p>
      </dgm:t>
    </dgm:pt>
    <dgm:pt modelId="{FF499588-4F87-471F-8DD2-B27848115404}" type="parTrans" cxnId="{7408148F-16D8-4A0F-A649-58599E6E63F3}">
      <dgm:prSet/>
      <dgm:spPr/>
      <dgm:t>
        <a:bodyPr/>
        <a:lstStyle/>
        <a:p>
          <a:endParaRPr lang="en-US"/>
        </a:p>
      </dgm:t>
    </dgm:pt>
    <dgm:pt modelId="{7AFFBA43-AFC8-49CE-AC0F-66BB24D82FA8}" type="sibTrans" cxnId="{7408148F-16D8-4A0F-A649-58599E6E63F3}">
      <dgm:prSet/>
      <dgm:spPr/>
      <dgm:t>
        <a:bodyPr/>
        <a:lstStyle/>
        <a:p>
          <a:endParaRPr lang="en-US"/>
        </a:p>
      </dgm:t>
    </dgm:pt>
    <dgm:pt modelId="{8FFC5944-A5C6-4CBA-AC3A-D768DB8AEBFF}">
      <dgm:prSet/>
      <dgm:spPr/>
      <dgm:t>
        <a:bodyPr/>
        <a:lstStyle/>
        <a:p>
          <a:r>
            <a:rPr lang="en-US"/>
            <a:t>Pediatricians</a:t>
          </a:r>
        </a:p>
      </dgm:t>
    </dgm:pt>
    <dgm:pt modelId="{0A647C6B-4685-4013-B28F-0D4E8CBD8AEE}" type="parTrans" cxnId="{B463FCCC-EF58-49A6-A323-68765C7B3864}">
      <dgm:prSet/>
      <dgm:spPr/>
      <dgm:t>
        <a:bodyPr/>
        <a:lstStyle/>
        <a:p>
          <a:endParaRPr lang="en-US"/>
        </a:p>
      </dgm:t>
    </dgm:pt>
    <dgm:pt modelId="{A18F2480-3DD4-44F6-9299-B4140BD57B1D}" type="sibTrans" cxnId="{B463FCCC-EF58-49A6-A323-68765C7B3864}">
      <dgm:prSet/>
      <dgm:spPr/>
      <dgm:t>
        <a:bodyPr/>
        <a:lstStyle/>
        <a:p>
          <a:endParaRPr lang="en-US"/>
        </a:p>
      </dgm:t>
    </dgm:pt>
    <dgm:pt modelId="{82F44B71-519E-4E30-B5F3-ADEF42B7904E}">
      <dgm:prSet/>
      <dgm:spPr/>
      <dgm:t>
        <a:bodyPr/>
        <a:lstStyle/>
        <a:p>
          <a:r>
            <a:rPr lang="en-US"/>
            <a:t>School nurse</a:t>
          </a:r>
        </a:p>
      </dgm:t>
    </dgm:pt>
    <dgm:pt modelId="{EC318C1C-DB45-4FCC-B484-154966736929}" type="parTrans" cxnId="{982A802D-D9ED-4EF6-AAEE-1E53C11ECB61}">
      <dgm:prSet/>
      <dgm:spPr/>
      <dgm:t>
        <a:bodyPr/>
        <a:lstStyle/>
        <a:p>
          <a:endParaRPr lang="en-US"/>
        </a:p>
      </dgm:t>
    </dgm:pt>
    <dgm:pt modelId="{6B4F210E-8F52-41B7-A4A4-5A8AAD3405F6}" type="sibTrans" cxnId="{982A802D-D9ED-4EF6-AAEE-1E53C11ECB61}">
      <dgm:prSet/>
      <dgm:spPr/>
      <dgm:t>
        <a:bodyPr/>
        <a:lstStyle/>
        <a:p>
          <a:endParaRPr lang="en-US"/>
        </a:p>
      </dgm:t>
    </dgm:pt>
    <dgm:pt modelId="{3AB69ABE-D44D-4DFC-9A4D-B8740FD03D67}">
      <dgm:prSet/>
      <dgm:spPr/>
      <dgm:t>
        <a:bodyPr/>
        <a:lstStyle/>
        <a:p>
          <a:r>
            <a:rPr lang="en-US"/>
            <a:t>Mental health specialists</a:t>
          </a:r>
        </a:p>
      </dgm:t>
    </dgm:pt>
    <dgm:pt modelId="{AC6780AD-E70A-4A5D-8A2A-F8E9920DBAB5}" type="parTrans" cxnId="{8D6AFDE1-6F46-475B-BE5E-485CD6610E6D}">
      <dgm:prSet/>
      <dgm:spPr/>
      <dgm:t>
        <a:bodyPr/>
        <a:lstStyle/>
        <a:p>
          <a:endParaRPr lang="en-US"/>
        </a:p>
      </dgm:t>
    </dgm:pt>
    <dgm:pt modelId="{7602C398-0883-4204-8B81-AC93AD713E15}" type="sibTrans" cxnId="{8D6AFDE1-6F46-475B-BE5E-485CD6610E6D}">
      <dgm:prSet/>
      <dgm:spPr/>
      <dgm:t>
        <a:bodyPr/>
        <a:lstStyle/>
        <a:p>
          <a:endParaRPr lang="en-US"/>
        </a:p>
      </dgm:t>
    </dgm:pt>
    <dgm:pt modelId="{1E712300-C9E3-4F9E-8440-6DD15FD72DBC}">
      <dgm:prSet/>
      <dgm:spPr/>
      <dgm:t>
        <a:bodyPr/>
        <a:lstStyle/>
        <a:p>
          <a:r>
            <a:rPr lang="en-US"/>
            <a:t>School hubs</a:t>
          </a:r>
        </a:p>
      </dgm:t>
    </dgm:pt>
    <dgm:pt modelId="{D0379F02-4460-4543-AA04-8D8A7B825990}" type="parTrans" cxnId="{B19F0E5F-55D5-453E-8B87-B24F9015DAA5}">
      <dgm:prSet/>
      <dgm:spPr/>
      <dgm:t>
        <a:bodyPr/>
        <a:lstStyle/>
        <a:p>
          <a:endParaRPr lang="en-US"/>
        </a:p>
      </dgm:t>
    </dgm:pt>
    <dgm:pt modelId="{59CA2C65-A8BE-4695-8981-DA3D27B41072}" type="sibTrans" cxnId="{B19F0E5F-55D5-453E-8B87-B24F9015DAA5}">
      <dgm:prSet/>
      <dgm:spPr/>
      <dgm:t>
        <a:bodyPr/>
        <a:lstStyle/>
        <a:p>
          <a:endParaRPr lang="en-US"/>
        </a:p>
      </dgm:t>
    </dgm:pt>
    <dgm:pt modelId="{349C83A9-7AAC-4199-90FE-B067A2A36111}">
      <dgm:prSet/>
      <dgm:spPr/>
      <dgm:t>
        <a:bodyPr/>
        <a:lstStyle/>
        <a:p>
          <a:r>
            <a:rPr lang="en-US"/>
            <a:t>Behaviour specialists</a:t>
          </a:r>
        </a:p>
      </dgm:t>
    </dgm:pt>
    <dgm:pt modelId="{7A168CD0-14DB-4FD0-A56C-1EC11CA04BFC}" type="parTrans" cxnId="{0C4609A4-62E1-4728-96E4-1FAAE4E2C24E}">
      <dgm:prSet/>
      <dgm:spPr/>
      <dgm:t>
        <a:bodyPr/>
        <a:lstStyle/>
        <a:p>
          <a:endParaRPr lang="en-US"/>
        </a:p>
      </dgm:t>
    </dgm:pt>
    <dgm:pt modelId="{27752CEB-EB16-48C9-8C5B-CCA544B4ED2D}" type="sibTrans" cxnId="{0C4609A4-62E1-4728-96E4-1FAAE4E2C24E}">
      <dgm:prSet/>
      <dgm:spPr/>
      <dgm:t>
        <a:bodyPr/>
        <a:lstStyle/>
        <a:p>
          <a:endParaRPr lang="en-US"/>
        </a:p>
      </dgm:t>
    </dgm:pt>
    <dgm:pt modelId="{D155E2B5-5D40-4506-9C08-5E84598659F8}">
      <dgm:prSet/>
      <dgm:spPr/>
      <dgm:t>
        <a:bodyPr/>
        <a:lstStyle/>
        <a:p>
          <a:r>
            <a:rPr lang="en-US"/>
            <a:t>Specialist Teachers</a:t>
          </a:r>
        </a:p>
      </dgm:t>
    </dgm:pt>
    <dgm:pt modelId="{255D81B0-33E4-48F0-B391-011F4F356BA1}" type="parTrans" cxnId="{49FDC3FB-24F7-46ED-BE41-A7F96932D848}">
      <dgm:prSet/>
      <dgm:spPr/>
      <dgm:t>
        <a:bodyPr/>
        <a:lstStyle/>
        <a:p>
          <a:endParaRPr lang="en-US"/>
        </a:p>
      </dgm:t>
    </dgm:pt>
    <dgm:pt modelId="{C56A7DD3-A9F8-4D3E-99E2-41FD88ABEDA8}" type="sibTrans" cxnId="{49FDC3FB-24F7-46ED-BE41-A7F96932D848}">
      <dgm:prSet/>
      <dgm:spPr/>
      <dgm:t>
        <a:bodyPr/>
        <a:lstStyle/>
        <a:p>
          <a:endParaRPr lang="en-US"/>
        </a:p>
      </dgm:t>
    </dgm:pt>
    <dgm:pt modelId="{9AC8293C-8CFF-44C2-B426-8348917659E5}" type="pres">
      <dgm:prSet presAssocID="{6A4EF384-FBC1-4A96-BFF3-3A610EF79095}" presName="diagram" presStyleCnt="0">
        <dgm:presLayoutVars>
          <dgm:dir/>
          <dgm:resizeHandles val="exact"/>
        </dgm:presLayoutVars>
      </dgm:prSet>
      <dgm:spPr/>
    </dgm:pt>
    <dgm:pt modelId="{32D2AF6C-100D-4428-AAF2-BB1A546C329A}" type="pres">
      <dgm:prSet presAssocID="{FF66E986-F7AD-4597-BEA6-1D888960AE6D}" presName="node" presStyleLbl="node1" presStyleIdx="0" presStyleCnt="9">
        <dgm:presLayoutVars>
          <dgm:bulletEnabled val="1"/>
        </dgm:presLayoutVars>
      </dgm:prSet>
      <dgm:spPr/>
    </dgm:pt>
    <dgm:pt modelId="{7AAD5CC0-5E4C-4EBD-841D-5FE51B653D88}" type="pres">
      <dgm:prSet presAssocID="{3C6D6FEB-FB5B-402C-AEDE-47C2B6CCABE3}" presName="sibTrans" presStyleCnt="0"/>
      <dgm:spPr/>
    </dgm:pt>
    <dgm:pt modelId="{B6A596FA-6A75-469B-8E84-509D344E5534}" type="pres">
      <dgm:prSet presAssocID="{D7D482B1-B98E-4C2F-8CD9-383CB9B21986}" presName="node" presStyleLbl="node1" presStyleIdx="1" presStyleCnt="9">
        <dgm:presLayoutVars>
          <dgm:bulletEnabled val="1"/>
        </dgm:presLayoutVars>
      </dgm:prSet>
      <dgm:spPr/>
    </dgm:pt>
    <dgm:pt modelId="{69A8B30C-DCA5-4AE6-8586-7ADB46B74E3D}" type="pres">
      <dgm:prSet presAssocID="{3692407F-0184-4A44-ADA2-2D398FBF0807}" presName="sibTrans" presStyleCnt="0"/>
      <dgm:spPr/>
    </dgm:pt>
    <dgm:pt modelId="{DC64DA59-C389-4974-8653-38AC2F54801A}" type="pres">
      <dgm:prSet presAssocID="{6A45CA8C-CC03-4C54-A634-3DF0CF348573}" presName="node" presStyleLbl="node1" presStyleIdx="2" presStyleCnt="9">
        <dgm:presLayoutVars>
          <dgm:bulletEnabled val="1"/>
        </dgm:presLayoutVars>
      </dgm:prSet>
      <dgm:spPr/>
    </dgm:pt>
    <dgm:pt modelId="{B14AA349-1D41-4BF8-9295-3B4194AE8C83}" type="pres">
      <dgm:prSet presAssocID="{7AFFBA43-AFC8-49CE-AC0F-66BB24D82FA8}" presName="sibTrans" presStyleCnt="0"/>
      <dgm:spPr/>
    </dgm:pt>
    <dgm:pt modelId="{860B1B3B-350C-49CC-8887-D6D707335A69}" type="pres">
      <dgm:prSet presAssocID="{8FFC5944-A5C6-4CBA-AC3A-D768DB8AEBFF}" presName="node" presStyleLbl="node1" presStyleIdx="3" presStyleCnt="9">
        <dgm:presLayoutVars>
          <dgm:bulletEnabled val="1"/>
        </dgm:presLayoutVars>
      </dgm:prSet>
      <dgm:spPr/>
    </dgm:pt>
    <dgm:pt modelId="{F53DF85C-07A7-4B9E-B0CB-D028B8455722}" type="pres">
      <dgm:prSet presAssocID="{A18F2480-3DD4-44F6-9299-B4140BD57B1D}" presName="sibTrans" presStyleCnt="0"/>
      <dgm:spPr/>
    </dgm:pt>
    <dgm:pt modelId="{2A0D37A2-2630-446C-9B02-4C4BEF00C21A}" type="pres">
      <dgm:prSet presAssocID="{82F44B71-519E-4E30-B5F3-ADEF42B7904E}" presName="node" presStyleLbl="node1" presStyleIdx="4" presStyleCnt="9">
        <dgm:presLayoutVars>
          <dgm:bulletEnabled val="1"/>
        </dgm:presLayoutVars>
      </dgm:prSet>
      <dgm:spPr/>
    </dgm:pt>
    <dgm:pt modelId="{CB0A14F4-75D1-474A-B2E1-147EF437E2E1}" type="pres">
      <dgm:prSet presAssocID="{6B4F210E-8F52-41B7-A4A4-5A8AAD3405F6}" presName="sibTrans" presStyleCnt="0"/>
      <dgm:spPr/>
    </dgm:pt>
    <dgm:pt modelId="{F3268DC9-8C45-4B67-BC1E-6245699B9F68}" type="pres">
      <dgm:prSet presAssocID="{3AB69ABE-D44D-4DFC-9A4D-B8740FD03D67}" presName="node" presStyleLbl="node1" presStyleIdx="5" presStyleCnt="9">
        <dgm:presLayoutVars>
          <dgm:bulletEnabled val="1"/>
        </dgm:presLayoutVars>
      </dgm:prSet>
      <dgm:spPr/>
    </dgm:pt>
    <dgm:pt modelId="{F37D3F98-93DF-439E-A759-1D6FE0BDFFD2}" type="pres">
      <dgm:prSet presAssocID="{7602C398-0883-4204-8B81-AC93AD713E15}" presName="sibTrans" presStyleCnt="0"/>
      <dgm:spPr/>
    </dgm:pt>
    <dgm:pt modelId="{8FE1EC41-F79E-4E23-985D-2D2F0A615921}" type="pres">
      <dgm:prSet presAssocID="{1E712300-C9E3-4F9E-8440-6DD15FD72DBC}" presName="node" presStyleLbl="node1" presStyleIdx="6" presStyleCnt="9">
        <dgm:presLayoutVars>
          <dgm:bulletEnabled val="1"/>
        </dgm:presLayoutVars>
      </dgm:prSet>
      <dgm:spPr/>
    </dgm:pt>
    <dgm:pt modelId="{422EC278-08D4-4B59-A925-22CF71825AC8}" type="pres">
      <dgm:prSet presAssocID="{59CA2C65-A8BE-4695-8981-DA3D27B41072}" presName="sibTrans" presStyleCnt="0"/>
      <dgm:spPr/>
    </dgm:pt>
    <dgm:pt modelId="{B6C5F584-9790-47F3-B918-10BD884CD0FA}" type="pres">
      <dgm:prSet presAssocID="{349C83A9-7AAC-4199-90FE-B067A2A36111}" presName="node" presStyleLbl="node1" presStyleIdx="7" presStyleCnt="9">
        <dgm:presLayoutVars>
          <dgm:bulletEnabled val="1"/>
        </dgm:presLayoutVars>
      </dgm:prSet>
      <dgm:spPr/>
    </dgm:pt>
    <dgm:pt modelId="{67C17A11-0E93-4CE7-AB24-61206B1D5D5B}" type="pres">
      <dgm:prSet presAssocID="{27752CEB-EB16-48C9-8C5B-CCA544B4ED2D}" presName="sibTrans" presStyleCnt="0"/>
      <dgm:spPr/>
    </dgm:pt>
    <dgm:pt modelId="{DA51331F-64B1-4873-9C2E-82206D45B367}" type="pres">
      <dgm:prSet presAssocID="{D155E2B5-5D40-4506-9C08-5E84598659F8}" presName="node" presStyleLbl="node1" presStyleIdx="8" presStyleCnt="9">
        <dgm:presLayoutVars>
          <dgm:bulletEnabled val="1"/>
        </dgm:presLayoutVars>
      </dgm:prSet>
      <dgm:spPr/>
    </dgm:pt>
  </dgm:ptLst>
  <dgm:cxnLst>
    <dgm:cxn modelId="{71CB4E1F-B708-4707-AC32-27E990D8C22A}" srcId="{6A4EF384-FBC1-4A96-BFF3-3A610EF79095}" destId="{FF66E986-F7AD-4597-BEA6-1D888960AE6D}" srcOrd="0" destOrd="0" parTransId="{4652D7B2-4201-491C-8142-5AED45844305}" sibTransId="{3C6D6FEB-FB5B-402C-AEDE-47C2B6CCABE3}"/>
    <dgm:cxn modelId="{A7051724-FCB0-42A1-BBC4-49A8C9D8C053}" srcId="{6A4EF384-FBC1-4A96-BFF3-3A610EF79095}" destId="{D7D482B1-B98E-4C2F-8CD9-383CB9B21986}" srcOrd="1" destOrd="0" parTransId="{F2AB57CF-2282-4153-B6B9-54C9758F5D41}" sibTransId="{3692407F-0184-4A44-ADA2-2D398FBF0807}"/>
    <dgm:cxn modelId="{982A802D-D9ED-4EF6-AAEE-1E53C11ECB61}" srcId="{6A4EF384-FBC1-4A96-BFF3-3A610EF79095}" destId="{82F44B71-519E-4E30-B5F3-ADEF42B7904E}" srcOrd="4" destOrd="0" parTransId="{EC318C1C-DB45-4FCC-B484-154966736929}" sibTransId="{6B4F210E-8F52-41B7-A4A4-5A8AAD3405F6}"/>
    <dgm:cxn modelId="{EE024F3F-313E-4AA7-8BF5-A7C1034EB521}" type="presOf" srcId="{6A45CA8C-CC03-4C54-A634-3DF0CF348573}" destId="{DC64DA59-C389-4974-8653-38AC2F54801A}" srcOrd="0" destOrd="0" presId="urn:microsoft.com/office/officeart/2005/8/layout/default"/>
    <dgm:cxn modelId="{AD56545B-87FF-41F2-8D4C-391EE9946180}" type="presOf" srcId="{3AB69ABE-D44D-4DFC-9A4D-B8740FD03D67}" destId="{F3268DC9-8C45-4B67-BC1E-6245699B9F68}" srcOrd="0" destOrd="0" presId="urn:microsoft.com/office/officeart/2005/8/layout/default"/>
    <dgm:cxn modelId="{B19F0E5F-55D5-453E-8B87-B24F9015DAA5}" srcId="{6A4EF384-FBC1-4A96-BFF3-3A610EF79095}" destId="{1E712300-C9E3-4F9E-8440-6DD15FD72DBC}" srcOrd="6" destOrd="0" parTransId="{D0379F02-4460-4543-AA04-8D8A7B825990}" sibTransId="{59CA2C65-A8BE-4695-8981-DA3D27B41072}"/>
    <dgm:cxn modelId="{67B0124F-45CF-4207-A8A3-767FD6138F00}" type="presOf" srcId="{D7D482B1-B98E-4C2F-8CD9-383CB9B21986}" destId="{B6A596FA-6A75-469B-8E84-509D344E5534}" srcOrd="0" destOrd="0" presId="urn:microsoft.com/office/officeart/2005/8/layout/default"/>
    <dgm:cxn modelId="{9967B85A-0A04-4697-AE88-92847BA297F0}" type="presOf" srcId="{82F44B71-519E-4E30-B5F3-ADEF42B7904E}" destId="{2A0D37A2-2630-446C-9B02-4C4BEF00C21A}" srcOrd="0" destOrd="0" presId="urn:microsoft.com/office/officeart/2005/8/layout/default"/>
    <dgm:cxn modelId="{7408148F-16D8-4A0F-A649-58599E6E63F3}" srcId="{6A4EF384-FBC1-4A96-BFF3-3A610EF79095}" destId="{6A45CA8C-CC03-4C54-A634-3DF0CF348573}" srcOrd="2" destOrd="0" parTransId="{FF499588-4F87-471F-8DD2-B27848115404}" sibTransId="{7AFFBA43-AFC8-49CE-AC0F-66BB24D82FA8}"/>
    <dgm:cxn modelId="{3D1E8791-8E9A-40FD-B649-00ECE4EEC56C}" type="presOf" srcId="{D155E2B5-5D40-4506-9C08-5E84598659F8}" destId="{DA51331F-64B1-4873-9C2E-82206D45B367}" srcOrd="0" destOrd="0" presId="urn:microsoft.com/office/officeart/2005/8/layout/default"/>
    <dgm:cxn modelId="{4257199D-F188-4F9F-B7FF-7151B77DD7F6}" type="presOf" srcId="{FF66E986-F7AD-4597-BEA6-1D888960AE6D}" destId="{32D2AF6C-100D-4428-AAF2-BB1A546C329A}" srcOrd="0" destOrd="0" presId="urn:microsoft.com/office/officeart/2005/8/layout/default"/>
    <dgm:cxn modelId="{0C4609A4-62E1-4728-96E4-1FAAE4E2C24E}" srcId="{6A4EF384-FBC1-4A96-BFF3-3A610EF79095}" destId="{349C83A9-7AAC-4199-90FE-B067A2A36111}" srcOrd="7" destOrd="0" parTransId="{7A168CD0-14DB-4FD0-A56C-1EC11CA04BFC}" sibTransId="{27752CEB-EB16-48C9-8C5B-CCA544B4ED2D}"/>
    <dgm:cxn modelId="{D4E14EA4-C8AC-4961-AF81-425CDEBF9527}" type="presOf" srcId="{6A4EF384-FBC1-4A96-BFF3-3A610EF79095}" destId="{9AC8293C-8CFF-44C2-B426-8348917659E5}" srcOrd="0" destOrd="0" presId="urn:microsoft.com/office/officeart/2005/8/layout/default"/>
    <dgm:cxn modelId="{03FC8DB7-71C4-4A01-830C-482B77FA23C6}" type="presOf" srcId="{8FFC5944-A5C6-4CBA-AC3A-D768DB8AEBFF}" destId="{860B1B3B-350C-49CC-8887-D6D707335A69}" srcOrd="0" destOrd="0" presId="urn:microsoft.com/office/officeart/2005/8/layout/default"/>
    <dgm:cxn modelId="{B463FCCC-EF58-49A6-A323-68765C7B3864}" srcId="{6A4EF384-FBC1-4A96-BFF3-3A610EF79095}" destId="{8FFC5944-A5C6-4CBA-AC3A-D768DB8AEBFF}" srcOrd="3" destOrd="0" parTransId="{0A647C6B-4685-4013-B28F-0D4E8CBD8AEE}" sibTransId="{A18F2480-3DD4-44F6-9299-B4140BD57B1D}"/>
    <dgm:cxn modelId="{0BE418CF-BA9B-45F5-A007-8E8BE1A9DC99}" type="presOf" srcId="{349C83A9-7AAC-4199-90FE-B067A2A36111}" destId="{B6C5F584-9790-47F3-B918-10BD884CD0FA}" srcOrd="0" destOrd="0" presId="urn:microsoft.com/office/officeart/2005/8/layout/default"/>
    <dgm:cxn modelId="{7792FBDA-B1CA-4CDA-978D-8712EC95A17B}" type="presOf" srcId="{1E712300-C9E3-4F9E-8440-6DD15FD72DBC}" destId="{8FE1EC41-F79E-4E23-985D-2D2F0A615921}" srcOrd="0" destOrd="0" presId="urn:microsoft.com/office/officeart/2005/8/layout/default"/>
    <dgm:cxn modelId="{8D6AFDE1-6F46-475B-BE5E-485CD6610E6D}" srcId="{6A4EF384-FBC1-4A96-BFF3-3A610EF79095}" destId="{3AB69ABE-D44D-4DFC-9A4D-B8740FD03D67}" srcOrd="5" destOrd="0" parTransId="{AC6780AD-E70A-4A5D-8A2A-F8E9920DBAB5}" sibTransId="{7602C398-0883-4204-8B81-AC93AD713E15}"/>
    <dgm:cxn modelId="{49FDC3FB-24F7-46ED-BE41-A7F96932D848}" srcId="{6A4EF384-FBC1-4A96-BFF3-3A610EF79095}" destId="{D155E2B5-5D40-4506-9C08-5E84598659F8}" srcOrd="8" destOrd="0" parTransId="{255D81B0-33E4-48F0-B391-011F4F356BA1}" sibTransId="{C56A7DD3-A9F8-4D3E-99E2-41FD88ABEDA8}"/>
    <dgm:cxn modelId="{0FFFD540-D4B5-423B-850E-ECE9D3E30CFA}" type="presParOf" srcId="{9AC8293C-8CFF-44C2-B426-8348917659E5}" destId="{32D2AF6C-100D-4428-AAF2-BB1A546C329A}" srcOrd="0" destOrd="0" presId="urn:microsoft.com/office/officeart/2005/8/layout/default"/>
    <dgm:cxn modelId="{67FE9060-4661-4643-9585-F6982A78AED3}" type="presParOf" srcId="{9AC8293C-8CFF-44C2-B426-8348917659E5}" destId="{7AAD5CC0-5E4C-4EBD-841D-5FE51B653D88}" srcOrd="1" destOrd="0" presId="urn:microsoft.com/office/officeart/2005/8/layout/default"/>
    <dgm:cxn modelId="{C3FFE69E-D021-450B-95C5-8F03B6453375}" type="presParOf" srcId="{9AC8293C-8CFF-44C2-B426-8348917659E5}" destId="{B6A596FA-6A75-469B-8E84-509D344E5534}" srcOrd="2" destOrd="0" presId="urn:microsoft.com/office/officeart/2005/8/layout/default"/>
    <dgm:cxn modelId="{881D1714-AD80-46D2-929E-F9CD069290A7}" type="presParOf" srcId="{9AC8293C-8CFF-44C2-B426-8348917659E5}" destId="{69A8B30C-DCA5-4AE6-8586-7ADB46B74E3D}" srcOrd="3" destOrd="0" presId="urn:microsoft.com/office/officeart/2005/8/layout/default"/>
    <dgm:cxn modelId="{9F7CB152-3E57-48FA-A726-1E8048A2BA1B}" type="presParOf" srcId="{9AC8293C-8CFF-44C2-B426-8348917659E5}" destId="{DC64DA59-C389-4974-8653-38AC2F54801A}" srcOrd="4" destOrd="0" presId="urn:microsoft.com/office/officeart/2005/8/layout/default"/>
    <dgm:cxn modelId="{776A9C6C-58F8-4E83-A236-1CE8E87D5926}" type="presParOf" srcId="{9AC8293C-8CFF-44C2-B426-8348917659E5}" destId="{B14AA349-1D41-4BF8-9295-3B4194AE8C83}" srcOrd="5" destOrd="0" presId="urn:microsoft.com/office/officeart/2005/8/layout/default"/>
    <dgm:cxn modelId="{37E82130-F277-4740-BD2F-7D6BC9405763}" type="presParOf" srcId="{9AC8293C-8CFF-44C2-B426-8348917659E5}" destId="{860B1B3B-350C-49CC-8887-D6D707335A69}" srcOrd="6" destOrd="0" presId="urn:microsoft.com/office/officeart/2005/8/layout/default"/>
    <dgm:cxn modelId="{B002EFA0-D6EC-433E-83C9-F0F8E17415EF}" type="presParOf" srcId="{9AC8293C-8CFF-44C2-B426-8348917659E5}" destId="{F53DF85C-07A7-4B9E-B0CB-D028B8455722}" srcOrd="7" destOrd="0" presId="urn:microsoft.com/office/officeart/2005/8/layout/default"/>
    <dgm:cxn modelId="{DDD73565-3E56-492C-8F56-DA018006C4CA}" type="presParOf" srcId="{9AC8293C-8CFF-44C2-B426-8348917659E5}" destId="{2A0D37A2-2630-446C-9B02-4C4BEF00C21A}" srcOrd="8" destOrd="0" presId="urn:microsoft.com/office/officeart/2005/8/layout/default"/>
    <dgm:cxn modelId="{DF5C3C57-E370-4E3E-BD41-00A98CAB464D}" type="presParOf" srcId="{9AC8293C-8CFF-44C2-B426-8348917659E5}" destId="{CB0A14F4-75D1-474A-B2E1-147EF437E2E1}" srcOrd="9" destOrd="0" presId="urn:microsoft.com/office/officeart/2005/8/layout/default"/>
    <dgm:cxn modelId="{5472D5FA-7212-446B-A92A-BFD3A01D2BDE}" type="presParOf" srcId="{9AC8293C-8CFF-44C2-B426-8348917659E5}" destId="{F3268DC9-8C45-4B67-BC1E-6245699B9F68}" srcOrd="10" destOrd="0" presId="urn:microsoft.com/office/officeart/2005/8/layout/default"/>
    <dgm:cxn modelId="{A91A5B81-BAD3-4C1B-B252-03CFE7888EF2}" type="presParOf" srcId="{9AC8293C-8CFF-44C2-B426-8348917659E5}" destId="{F37D3F98-93DF-439E-A759-1D6FE0BDFFD2}" srcOrd="11" destOrd="0" presId="urn:microsoft.com/office/officeart/2005/8/layout/default"/>
    <dgm:cxn modelId="{21C74CAE-1254-4D7D-947C-92F8424A39F3}" type="presParOf" srcId="{9AC8293C-8CFF-44C2-B426-8348917659E5}" destId="{8FE1EC41-F79E-4E23-985D-2D2F0A615921}" srcOrd="12" destOrd="0" presId="urn:microsoft.com/office/officeart/2005/8/layout/default"/>
    <dgm:cxn modelId="{B747F9CA-4D5E-4D80-ADB1-21800CD85200}" type="presParOf" srcId="{9AC8293C-8CFF-44C2-B426-8348917659E5}" destId="{422EC278-08D4-4B59-A925-22CF71825AC8}" srcOrd="13" destOrd="0" presId="urn:microsoft.com/office/officeart/2005/8/layout/default"/>
    <dgm:cxn modelId="{A5B6F4F3-5266-4F9F-BE40-730C8268B1E0}" type="presParOf" srcId="{9AC8293C-8CFF-44C2-B426-8348917659E5}" destId="{B6C5F584-9790-47F3-B918-10BD884CD0FA}" srcOrd="14" destOrd="0" presId="urn:microsoft.com/office/officeart/2005/8/layout/default"/>
    <dgm:cxn modelId="{1BCFB3D4-1FBF-41E1-A8E2-CCFBE38BBF12}" type="presParOf" srcId="{9AC8293C-8CFF-44C2-B426-8348917659E5}" destId="{67C17A11-0E93-4CE7-AB24-61206B1D5D5B}" srcOrd="15" destOrd="0" presId="urn:microsoft.com/office/officeart/2005/8/layout/default"/>
    <dgm:cxn modelId="{9793F853-F4A8-4D8A-AFD5-1250E5A175D1}" type="presParOf" srcId="{9AC8293C-8CFF-44C2-B426-8348917659E5}" destId="{DA51331F-64B1-4873-9C2E-82206D45B367}" srcOrd="1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A26A2D6-3D47-4E5E-ABD4-4B5E9425E65F}"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FC7C84AC-C48B-42B9-BAE6-1917ACB9BF60}">
      <dgm:prSet/>
      <dgm:spPr/>
      <dgm:t>
        <a:bodyPr/>
        <a:lstStyle/>
        <a:p>
          <a:r>
            <a:rPr lang="en-US"/>
            <a:t>All our class teachers are aware of SEND and will identify any pupils who are not making expected progress.</a:t>
          </a:r>
        </a:p>
      </dgm:t>
    </dgm:pt>
    <dgm:pt modelId="{3FC1D5DF-1D25-4D3A-9C5A-E59CF890612D}" type="parTrans" cxnId="{D54C1A80-0B7D-461A-BA2A-927738923F06}">
      <dgm:prSet/>
      <dgm:spPr/>
      <dgm:t>
        <a:bodyPr/>
        <a:lstStyle/>
        <a:p>
          <a:endParaRPr lang="en-US"/>
        </a:p>
      </dgm:t>
    </dgm:pt>
    <dgm:pt modelId="{3C506C88-9A60-4634-B3A3-2E6B73C5692D}" type="sibTrans" cxnId="{D54C1A80-0B7D-461A-BA2A-927738923F06}">
      <dgm:prSet/>
      <dgm:spPr/>
      <dgm:t>
        <a:bodyPr/>
        <a:lstStyle/>
        <a:p>
          <a:endParaRPr lang="en-US"/>
        </a:p>
      </dgm:t>
    </dgm:pt>
    <dgm:pt modelId="{AAEA2D74-99AF-40E6-8544-6C8DFE148CE7}">
      <dgm:prSet/>
      <dgm:spPr/>
      <dgm:t>
        <a:bodyPr/>
        <a:lstStyle/>
        <a:p>
          <a:r>
            <a:rPr lang="en-US" dirty="0"/>
            <a:t>The Class teacher will put in place interventions to support the pupil to make progress.</a:t>
          </a:r>
        </a:p>
      </dgm:t>
    </dgm:pt>
    <dgm:pt modelId="{4428B1DF-F82C-416E-B37E-F49C726F2250}" type="parTrans" cxnId="{B4D7C23F-88A7-4C61-81FD-3CF3BDB87C26}">
      <dgm:prSet/>
      <dgm:spPr/>
      <dgm:t>
        <a:bodyPr/>
        <a:lstStyle/>
        <a:p>
          <a:endParaRPr lang="en-US"/>
        </a:p>
      </dgm:t>
    </dgm:pt>
    <dgm:pt modelId="{879F477B-806B-4205-A430-12D740E407F7}" type="sibTrans" cxnId="{B4D7C23F-88A7-4C61-81FD-3CF3BDB87C26}">
      <dgm:prSet/>
      <dgm:spPr/>
      <dgm:t>
        <a:bodyPr/>
        <a:lstStyle/>
        <a:p>
          <a:endParaRPr lang="en-US"/>
        </a:p>
      </dgm:t>
    </dgm:pt>
    <dgm:pt modelId="{213D5F83-78EF-4293-BAF8-E946B165BFBE}">
      <dgm:prSet/>
      <dgm:spPr/>
      <dgm:t>
        <a:bodyPr/>
        <a:lstStyle/>
        <a:p>
          <a:r>
            <a:rPr lang="en-US"/>
            <a:t>If the pupil does not make expected progress the class teachers will discuss the pupil’s progress with the SENDCo.</a:t>
          </a:r>
        </a:p>
      </dgm:t>
    </dgm:pt>
    <dgm:pt modelId="{A9572AC1-F2D2-4107-BF31-FB7E378BDB9C}" type="parTrans" cxnId="{9303CF25-83ED-4FA3-9E2E-B6B0EEF5A86C}">
      <dgm:prSet/>
      <dgm:spPr/>
      <dgm:t>
        <a:bodyPr/>
        <a:lstStyle/>
        <a:p>
          <a:endParaRPr lang="en-US"/>
        </a:p>
      </dgm:t>
    </dgm:pt>
    <dgm:pt modelId="{BE597DF3-85DC-4230-BACE-3564A01FCB84}" type="sibTrans" cxnId="{9303CF25-83ED-4FA3-9E2E-B6B0EEF5A86C}">
      <dgm:prSet/>
      <dgm:spPr/>
      <dgm:t>
        <a:bodyPr/>
        <a:lstStyle/>
        <a:p>
          <a:endParaRPr lang="en-US"/>
        </a:p>
      </dgm:t>
    </dgm:pt>
    <dgm:pt modelId="{BF6A9D5B-3637-4F02-97A9-4BDD94E6A916}">
      <dgm:prSet/>
      <dgm:spPr/>
      <dgm:t>
        <a:bodyPr/>
        <a:lstStyle/>
        <a:p>
          <a:r>
            <a:rPr lang="en-US"/>
            <a:t>The SENDCo will complete observation of the pupil, look at their assessment data, attendance, class work and meet with parent/carers.</a:t>
          </a:r>
        </a:p>
      </dgm:t>
    </dgm:pt>
    <dgm:pt modelId="{F1D1DE69-5F62-4ED5-9FFD-4ECB5D240B7A}" type="parTrans" cxnId="{CC0DA477-6F37-4FAF-A3D2-05C53C8D7941}">
      <dgm:prSet/>
      <dgm:spPr/>
      <dgm:t>
        <a:bodyPr/>
        <a:lstStyle/>
        <a:p>
          <a:endParaRPr lang="en-US"/>
        </a:p>
      </dgm:t>
    </dgm:pt>
    <dgm:pt modelId="{49308A15-7EAB-42BC-9743-F1793638666A}" type="sibTrans" cxnId="{CC0DA477-6F37-4FAF-A3D2-05C53C8D7941}">
      <dgm:prSet/>
      <dgm:spPr/>
      <dgm:t>
        <a:bodyPr/>
        <a:lstStyle/>
        <a:p>
          <a:endParaRPr lang="en-US"/>
        </a:p>
      </dgm:t>
    </dgm:pt>
    <dgm:pt modelId="{51484AC6-46DA-4E30-819C-0A9B93B74048}">
      <dgm:prSet/>
      <dgm:spPr/>
      <dgm:t>
        <a:bodyPr/>
        <a:lstStyle/>
        <a:p>
          <a:r>
            <a:rPr lang="en-US"/>
            <a:t>If it is decided your child needs additional support to make progress they will be placed on the register of additional support.</a:t>
          </a:r>
        </a:p>
      </dgm:t>
    </dgm:pt>
    <dgm:pt modelId="{4ED94A6F-9E92-4462-A5CC-6988FB26BF46}" type="parTrans" cxnId="{37482859-CFAF-4541-BA1D-11D9C7B47AF2}">
      <dgm:prSet/>
      <dgm:spPr/>
      <dgm:t>
        <a:bodyPr/>
        <a:lstStyle/>
        <a:p>
          <a:endParaRPr lang="en-US"/>
        </a:p>
      </dgm:t>
    </dgm:pt>
    <dgm:pt modelId="{EDB34842-41D2-4274-BC53-6BBA9C0F2184}" type="sibTrans" cxnId="{37482859-CFAF-4541-BA1D-11D9C7B47AF2}">
      <dgm:prSet/>
      <dgm:spPr/>
      <dgm:t>
        <a:bodyPr/>
        <a:lstStyle/>
        <a:p>
          <a:endParaRPr lang="en-US"/>
        </a:p>
      </dgm:t>
    </dgm:pt>
    <dgm:pt modelId="{418EF6D6-0E20-48F0-A08C-B7626012617A}" type="pres">
      <dgm:prSet presAssocID="{7A26A2D6-3D47-4E5E-ABD4-4B5E9425E65F}" presName="linear" presStyleCnt="0">
        <dgm:presLayoutVars>
          <dgm:animLvl val="lvl"/>
          <dgm:resizeHandles val="exact"/>
        </dgm:presLayoutVars>
      </dgm:prSet>
      <dgm:spPr/>
    </dgm:pt>
    <dgm:pt modelId="{5EC344E6-D252-4C8A-A574-DCE68518F147}" type="pres">
      <dgm:prSet presAssocID="{FC7C84AC-C48B-42B9-BAE6-1917ACB9BF60}" presName="parentText" presStyleLbl="node1" presStyleIdx="0" presStyleCnt="5">
        <dgm:presLayoutVars>
          <dgm:chMax val="0"/>
          <dgm:bulletEnabled val="1"/>
        </dgm:presLayoutVars>
      </dgm:prSet>
      <dgm:spPr/>
    </dgm:pt>
    <dgm:pt modelId="{25971DB1-9AC7-445F-B6F2-D2F556881ED4}" type="pres">
      <dgm:prSet presAssocID="{3C506C88-9A60-4634-B3A3-2E6B73C5692D}" presName="spacer" presStyleCnt="0"/>
      <dgm:spPr/>
    </dgm:pt>
    <dgm:pt modelId="{64595B50-5D8E-4E73-AB2E-DDB0C6A6D897}" type="pres">
      <dgm:prSet presAssocID="{AAEA2D74-99AF-40E6-8544-6C8DFE148CE7}" presName="parentText" presStyleLbl="node1" presStyleIdx="1" presStyleCnt="5">
        <dgm:presLayoutVars>
          <dgm:chMax val="0"/>
          <dgm:bulletEnabled val="1"/>
        </dgm:presLayoutVars>
      </dgm:prSet>
      <dgm:spPr/>
    </dgm:pt>
    <dgm:pt modelId="{F65269CE-68E4-41FB-AC6B-080991A160F6}" type="pres">
      <dgm:prSet presAssocID="{879F477B-806B-4205-A430-12D740E407F7}" presName="spacer" presStyleCnt="0"/>
      <dgm:spPr/>
    </dgm:pt>
    <dgm:pt modelId="{3D2FDF7B-E9BB-4D09-B752-8ADC550CAD38}" type="pres">
      <dgm:prSet presAssocID="{213D5F83-78EF-4293-BAF8-E946B165BFBE}" presName="parentText" presStyleLbl="node1" presStyleIdx="2" presStyleCnt="5">
        <dgm:presLayoutVars>
          <dgm:chMax val="0"/>
          <dgm:bulletEnabled val="1"/>
        </dgm:presLayoutVars>
      </dgm:prSet>
      <dgm:spPr/>
    </dgm:pt>
    <dgm:pt modelId="{386E30E1-D0D0-4162-8FEF-3210D97ECBF7}" type="pres">
      <dgm:prSet presAssocID="{BE597DF3-85DC-4230-BACE-3564A01FCB84}" presName="spacer" presStyleCnt="0"/>
      <dgm:spPr/>
    </dgm:pt>
    <dgm:pt modelId="{4B82D13D-6B45-4E01-B11F-11DCCAB16861}" type="pres">
      <dgm:prSet presAssocID="{BF6A9D5B-3637-4F02-97A9-4BDD94E6A916}" presName="parentText" presStyleLbl="node1" presStyleIdx="3" presStyleCnt="5">
        <dgm:presLayoutVars>
          <dgm:chMax val="0"/>
          <dgm:bulletEnabled val="1"/>
        </dgm:presLayoutVars>
      </dgm:prSet>
      <dgm:spPr/>
    </dgm:pt>
    <dgm:pt modelId="{EDF70489-03A0-4AA3-88B4-39102290B541}" type="pres">
      <dgm:prSet presAssocID="{49308A15-7EAB-42BC-9743-F1793638666A}" presName="spacer" presStyleCnt="0"/>
      <dgm:spPr/>
    </dgm:pt>
    <dgm:pt modelId="{7154F607-5AE4-4BEC-8CAE-CCE1CA273833}" type="pres">
      <dgm:prSet presAssocID="{51484AC6-46DA-4E30-819C-0A9B93B74048}" presName="parentText" presStyleLbl="node1" presStyleIdx="4" presStyleCnt="5">
        <dgm:presLayoutVars>
          <dgm:chMax val="0"/>
          <dgm:bulletEnabled val="1"/>
        </dgm:presLayoutVars>
      </dgm:prSet>
      <dgm:spPr/>
    </dgm:pt>
  </dgm:ptLst>
  <dgm:cxnLst>
    <dgm:cxn modelId="{60144325-58F7-4867-AC60-7180CFAFFAAF}" type="presOf" srcId="{BF6A9D5B-3637-4F02-97A9-4BDD94E6A916}" destId="{4B82D13D-6B45-4E01-B11F-11DCCAB16861}" srcOrd="0" destOrd="0" presId="urn:microsoft.com/office/officeart/2005/8/layout/vList2"/>
    <dgm:cxn modelId="{9303CF25-83ED-4FA3-9E2E-B6B0EEF5A86C}" srcId="{7A26A2D6-3D47-4E5E-ABD4-4B5E9425E65F}" destId="{213D5F83-78EF-4293-BAF8-E946B165BFBE}" srcOrd="2" destOrd="0" parTransId="{A9572AC1-F2D2-4107-BF31-FB7E378BDB9C}" sibTransId="{BE597DF3-85DC-4230-BACE-3564A01FCB84}"/>
    <dgm:cxn modelId="{B4D7C23F-88A7-4C61-81FD-3CF3BDB87C26}" srcId="{7A26A2D6-3D47-4E5E-ABD4-4B5E9425E65F}" destId="{AAEA2D74-99AF-40E6-8544-6C8DFE148CE7}" srcOrd="1" destOrd="0" parTransId="{4428B1DF-F82C-416E-B37E-F49C726F2250}" sibTransId="{879F477B-806B-4205-A430-12D740E407F7}"/>
    <dgm:cxn modelId="{309B4F55-0E86-4999-9D5B-656A89466BCE}" type="presOf" srcId="{51484AC6-46DA-4E30-819C-0A9B93B74048}" destId="{7154F607-5AE4-4BEC-8CAE-CCE1CA273833}" srcOrd="0" destOrd="0" presId="urn:microsoft.com/office/officeart/2005/8/layout/vList2"/>
    <dgm:cxn modelId="{9501B775-44B0-4648-91F6-128E3DC370A8}" type="presOf" srcId="{213D5F83-78EF-4293-BAF8-E946B165BFBE}" destId="{3D2FDF7B-E9BB-4D09-B752-8ADC550CAD38}" srcOrd="0" destOrd="0" presId="urn:microsoft.com/office/officeart/2005/8/layout/vList2"/>
    <dgm:cxn modelId="{CC0DA477-6F37-4FAF-A3D2-05C53C8D7941}" srcId="{7A26A2D6-3D47-4E5E-ABD4-4B5E9425E65F}" destId="{BF6A9D5B-3637-4F02-97A9-4BDD94E6A916}" srcOrd="3" destOrd="0" parTransId="{F1D1DE69-5F62-4ED5-9FFD-4ECB5D240B7A}" sibTransId="{49308A15-7EAB-42BC-9743-F1793638666A}"/>
    <dgm:cxn modelId="{37482859-CFAF-4541-BA1D-11D9C7B47AF2}" srcId="{7A26A2D6-3D47-4E5E-ABD4-4B5E9425E65F}" destId="{51484AC6-46DA-4E30-819C-0A9B93B74048}" srcOrd="4" destOrd="0" parTransId="{4ED94A6F-9E92-4462-A5CC-6988FB26BF46}" sibTransId="{EDB34842-41D2-4274-BC53-6BBA9C0F2184}"/>
    <dgm:cxn modelId="{D54C1A80-0B7D-461A-BA2A-927738923F06}" srcId="{7A26A2D6-3D47-4E5E-ABD4-4B5E9425E65F}" destId="{FC7C84AC-C48B-42B9-BAE6-1917ACB9BF60}" srcOrd="0" destOrd="0" parTransId="{3FC1D5DF-1D25-4D3A-9C5A-E59CF890612D}" sibTransId="{3C506C88-9A60-4634-B3A3-2E6B73C5692D}"/>
    <dgm:cxn modelId="{62E5F7A6-C888-42A1-B754-158754D3DEFB}" type="presOf" srcId="{AAEA2D74-99AF-40E6-8544-6C8DFE148CE7}" destId="{64595B50-5D8E-4E73-AB2E-DDB0C6A6D897}" srcOrd="0" destOrd="0" presId="urn:microsoft.com/office/officeart/2005/8/layout/vList2"/>
    <dgm:cxn modelId="{0FC29BB4-F140-42D0-AD91-FAA1A67ED5B0}" type="presOf" srcId="{7A26A2D6-3D47-4E5E-ABD4-4B5E9425E65F}" destId="{418EF6D6-0E20-48F0-A08C-B7626012617A}" srcOrd="0" destOrd="0" presId="urn:microsoft.com/office/officeart/2005/8/layout/vList2"/>
    <dgm:cxn modelId="{720AE5C1-EAAB-4254-BE6B-5F4EA8556A13}" type="presOf" srcId="{FC7C84AC-C48B-42B9-BAE6-1917ACB9BF60}" destId="{5EC344E6-D252-4C8A-A574-DCE68518F147}" srcOrd="0" destOrd="0" presId="urn:microsoft.com/office/officeart/2005/8/layout/vList2"/>
    <dgm:cxn modelId="{72A570AA-9C19-4FF3-ACDF-A5FB073EEC39}" type="presParOf" srcId="{418EF6D6-0E20-48F0-A08C-B7626012617A}" destId="{5EC344E6-D252-4C8A-A574-DCE68518F147}" srcOrd="0" destOrd="0" presId="urn:microsoft.com/office/officeart/2005/8/layout/vList2"/>
    <dgm:cxn modelId="{9E54DDED-FB1F-44FE-80C6-FA85BAC9CC9C}" type="presParOf" srcId="{418EF6D6-0E20-48F0-A08C-B7626012617A}" destId="{25971DB1-9AC7-445F-B6F2-D2F556881ED4}" srcOrd="1" destOrd="0" presId="urn:microsoft.com/office/officeart/2005/8/layout/vList2"/>
    <dgm:cxn modelId="{8C69DE0F-BC64-4A44-A8CF-B7F8FDAF581E}" type="presParOf" srcId="{418EF6D6-0E20-48F0-A08C-B7626012617A}" destId="{64595B50-5D8E-4E73-AB2E-DDB0C6A6D897}" srcOrd="2" destOrd="0" presId="urn:microsoft.com/office/officeart/2005/8/layout/vList2"/>
    <dgm:cxn modelId="{431C427C-FAF3-4595-9F29-D0981B90AE19}" type="presParOf" srcId="{418EF6D6-0E20-48F0-A08C-B7626012617A}" destId="{F65269CE-68E4-41FB-AC6B-080991A160F6}" srcOrd="3" destOrd="0" presId="urn:microsoft.com/office/officeart/2005/8/layout/vList2"/>
    <dgm:cxn modelId="{27F950B6-5267-45F3-8D13-14B9A531ABA9}" type="presParOf" srcId="{418EF6D6-0E20-48F0-A08C-B7626012617A}" destId="{3D2FDF7B-E9BB-4D09-B752-8ADC550CAD38}" srcOrd="4" destOrd="0" presId="urn:microsoft.com/office/officeart/2005/8/layout/vList2"/>
    <dgm:cxn modelId="{655CC1D0-D5CE-456C-A358-6053A96A2CA2}" type="presParOf" srcId="{418EF6D6-0E20-48F0-A08C-B7626012617A}" destId="{386E30E1-D0D0-4162-8FEF-3210D97ECBF7}" srcOrd="5" destOrd="0" presId="urn:microsoft.com/office/officeart/2005/8/layout/vList2"/>
    <dgm:cxn modelId="{3D173AEF-DC20-4AD2-BD09-165788FD69AD}" type="presParOf" srcId="{418EF6D6-0E20-48F0-A08C-B7626012617A}" destId="{4B82D13D-6B45-4E01-B11F-11DCCAB16861}" srcOrd="6" destOrd="0" presId="urn:microsoft.com/office/officeart/2005/8/layout/vList2"/>
    <dgm:cxn modelId="{D1333750-E247-4495-89C8-3F4D2276127B}" type="presParOf" srcId="{418EF6D6-0E20-48F0-A08C-B7626012617A}" destId="{EDF70489-03A0-4AA3-88B4-39102290B541}" srcOrd="7" destOrd="0" presId="urn:microsoft.com/office/officeart/2005/8/layout/vList2"/>
    <dgm:cxn modelId="{5502924A-914E-467F-AD4D-A1C6B781CA68}" type="presParOf" srcId="{418EF6D6-0E20-48F0-A08C-B7626012617A}" destId="{7154F607-5AE4-4BEC-8CAE-CCE1CA273833}"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60A1BC8-4DDD-4351-9992-52A619F4B2C0}" type="doc">
      <dgm:prSet loTypeId="urn:microsoft.com/office/officeart/2005/8/layout/process5" loCatId="process" qsTypeId="urn:microsoft.com/office/officeart/2005/8/quickstyle/simple1" qsCatId="simple" csTypeId="urn:microsoft.com/office/officeart/2005/8/colors/accent1_2" csCatId="accent1"/>
      <dgm:spPr/>
      <dgm:t>
        <a:bodyPr/>
        <a:lstStyle/>
        <a:p>
          <a:endParaRPr lang="en-US"/>
        </a:p>
      </dgm:t>
    </dgm:pt>
    <dgm:pt modelId="{EB6A41FA-712C-42B7-9DE6-F2A990F3F7FB}">
      <dgm:prSet/>
      <dgm:spPr/>
      <dgm:t>
        <a:bodyPr/>
        <a:lstStyle/>
        <a:p>
          <a:r>
            <a:rPr lang="en-GB"/>
            <a:t>Class teachers and possibly the SENDCo will also monitor your child’s work books, attitude to learning and scores in test, impact of interventions.</a:t>
          </a:r>
          <a:endParaRPr lang="en-US"/>
        </a:p>
      </dgm:t>
    </dgm:pt>
    <dgm:pt modelId="{D47D1A55-4902-44B6-B042-3883A4E4843D}" type="parTrans" cxnId="{7F9066F5-8D85-4BEA-A804-2A0A602DCDB9}">
      <dgm:prSet/>
      <dgm:spPr/>
      <dgm:t>
        <a:bodyPr/>
        <a:lstStyle/>
        <a:p>
          <a:endParaRPr lang="en-US"/>
        </a:p>
      </dgm:t>
    </dgm:pt>
    <dgm:pt modelId="{77C16370-69CF-47A9-B346-11758AE3EFED}" type="sibTrans" cxnId="{7F9066F5-8D85-4BEA-A804-2A0A602DCDB9}">
      <dgm:prSet/>
      <dgm:spPr/>
      <dgm:t>
        <a:bodyPr/>
        <a:lstStyle/>
        <a:p>
          <a:endParaRPr lang="en-US"/>
        </a:p>
      </dgm:t>
    </dgm:pt>
    <dgm:pt modelId="{D0F49A0D-BE08-47A5-BA55-176F11E942F3}">
      <dgm:prSet/>
      <dgm:spPr/>
      <dgm:t>
        <a:bodyPr/>
        <a:lstStyle/>
        <a:p>
          <a:r>
            <a:rPr lang="en-GB"/>
            <a:t>This will be discussed when you meet with the class teacher.</a:t>
          </a:r>
          <a:endParaRPr lang="en-US"/>
        </a:p>
      </dgm:t>
    </dgm:pt>
    <dgm:pt modelId="{FAAB160B-DB35-4694-B847-11D9E03BC127}" type="parTrans" cxnId="{30A9A5C2-63B0-47BD-9616-63C090784222}">
      <dgm:prSet/>
      <dgm:spPr/>
      <dgm:t>
        <a:bodyPr/>
        <a:lstStyle/>
        <a:p>
          <a:endParaRPr lang="en-US"/>
        </a:p>
      </dgm:t>
    </dgm:pt>
    <dgm:pt modelId="{E58E3E53-FBC1-4781-91BA-5AF924C5A9ED}" type="sibTrans" cxnId="{30A9A5C2-63B0-47BD-9616-63C090784222}">
      <dgm:prSet/>
      <dgm:spPr/>
      <dgm:t>
        <a:bodyPr/>
        <a:lstStyle/>
        <a:p>
          <a:endParaRPr lang="en-US"/>
        </a:p>
      </dgm:t>
    </dgm:pt>
    <dgm:pt modelId="{633E8181-CD03-43E9-819D-B0D2A3835066}">
      <dgm:prSet/>
      <dgm:spPr/>
      <dgm:t>
        <a:bodyPr/>
        <a:lstStyle/>
        <a:p>
          <a:r>
            <a:rPr lang="en-GB"/>
            <a:t>An in-class support plan or a learning plan can be created for your child if needed.  </a:t>
          </a:r>
          <a:endParaRPr lang="en-US"/>
        </a:p>
      </dgm:t>
    </dgm:pt>
    <dgm:pt modelId="{C392EA18-9B2F-44F3-B810-6CA001C2947B}" type="parTrans" cxnId="{11379B47-F224-4FA1-ABEB-A7481276A5A8}">
      <dgm:prSet/>
      <dgm:spPr/>
      <dgm:t>
        <a:bodyPr/>
        <a:lstStyle/>
        <a:p>
          <a:endParaRPr lang="en-US"/>
        </a:p>
      </dgm:t>
    </dgm:pt>
    <dgm:pt modelId="{859B5A73-4D09-456B-9B0D-94B33F3BC5EE}" type="sibTrans" cxnId="{11379B47-F224-4FA1-ABEB-A7481276A5A8}">
      <dgm:prSet/>
      <dgm:spPr/>
      <dgm:t>
        <a:bodyPr/>
        <a:lstStyle/>
        <a:p>
          <a:endParaRPr lang="en-US"/>
        </a:p>
      </dgm:t>
    </dgm:pt>
    <dgm:pt modelId="{A74F58BA-7F16-4931-9A08-2E229C17419E}" type="pres">
      <dgm:prSet presAssocID="{A60A1BC8-4DDD-4351-9992-52A619F4B2C0}" presName="diagram" presStyleCnt="0">
        <dgm:presLayoutVars>
          <dgm:dir/>
          <dgm:resizeHandles val="exact"/>
        </dgm:presLayoutVars>
      </dgm:prSet>
      <dgm:spPr/>
    </dgm:pt>
    <dgm:pt modelId="{2BA172DB-D280-4AF9-BD6F-82DD60E705F4}" type="pres">
      <dgm:prSet presAssocID="{EB6A41FA-712C-42B7-9DE6-F2A990F3F7FB}" presName="node" presStyleLbl="node1" presStyleIdx="0" presStyleCnt="3">
        <dgm:presLayoutVars>
          <dgm:bulletEnabled val="1"/>
        </dgm:presLayoutVars>
      </dgm:prSet>
      <dgm:spPr/>
    </dgm:pt>
    <dgm:pt modelId="{D38A95A5-46B8-49F1-9015-853F7B541C53}" type="pres">
      <dgm:prSet presAssocID="{77C16370-69CF-47A9-B346-11758AE3EFED}" presName="sibTrans" presStyleLbl="sibTrans2D1" presStyleIdx="0" presStyleCnt="2"/>
      <dgm:spPr/>
    </dgm:pt>
    <dgm:pt modelId="{B6FB87FA-7AF9-460B-86D0-5F899DF8ACF0}" type="pres">
      <dgm:prSet presAssocID="{77C16370-69CF-47A9-B346-11758AE3EFED}" presName="connectorText" presStyleLbl="sibTrans2D1" presStyleIdx="0" presStyleCnt="2"/>
      <dgm:spPr/>
    </dgm:pt>
    <dgm:pt modelId="{1ADB3EE0-3AAA-42F6-9D4E-BDCC13154F2A}" type="pres">
      <dgm:prSet presAssocID="{D0F49A0D-BE08-47A5-BA55-176F11E942F3}" presName="node" presStyleLbl="node1" presStyleIdx="1" presStyleCnt="3">
        <dgm:presLayoutVars>
          <dgm:bulletEnabled val="1"/>
        </dgm:presLayoutVars>
      </dgm:prSet>
      <dgm:spPr/>
    </dgm:pt>
    <dgm:pt modelId="{3C398A92-BEFC-43C1-BA88-B70F2C58831F}" type="pres">
      <dgm:prSet presAssocID="{E58E3E53-FBC1-4781-91BA-5AF924C5A9ED}" presName="sibTrans" presStyleLbl="sibTrans2D1" presStyleIdx="1" presStyleCnt="2"/>
      <dgm:spPr/>
    </dgm:pt>
    <dgm:pt modelId="{B474379E-D5BA-4BCD-9908-DF7FA7D4BFC6}" type="pres">
      <dgm:prSet presAssocID="{E58E3E53-FBC1-4781-91BA-5AF924C5A9ED}" presName="connectorText" presStyleLbl="sibTrans2D1" presStyleIdx="1" presStyleCnt="2"/>
      <dgm:spPr/>
    </dgm:pt>
    <dgm:pt modelId="{9BE63280-6911-4F38-A4F2-8E9B28B72FA1}" type="pres">
      <dgm:prSet presAssocID="{633E8181-CD03-43E9-819D-B0D2A3835066}" presName="node" presStyleLbl="node1" presStyleIdx="2" presStyleCnt="3">
        <dgm:presLayoutVars>
          <dgm:bulletEnabled val="1"/>
        </dgm:presLayoutVars>
      </dgm:prSet>
      <dgm:spPr/>
    </dgm:pt>
  </dgm:ptLst>
  <dgm:cxnLst>
    <dgm:cxn modelId="{A999C20E-9B29-473D-9047-352030CC7695}" type="presOf" srcId="{77C16370-69CF-47A9-B346-11758AE3EFED}" destId="{B6FB87FA-7AF9-460B-86D0-5F899DF8ACF0}" srcOrd="1" destOrd="0" presId="urn:microsoft.com/office/officeart/2005/8/layout/process5"/>
    <dgm:cxn modelId="{6055121E-1620-4E4A-BAAB-9C3FD3332B1F}" type="presOf" srcId="{D0F49A0D-BE08-47A5-BA55-176F11E942F3}" destId="{1ADB3EE0-3AAA-42F6-9D4E-BDCC13154F2A}" srcOrd="0" destOrd="0" presId="urn:microsoft.com/office/officeart/2005/8/layout/process5"/>
    <dgm:cxn modelId="{B4DAF162-8F54-4AB0-B59D-ACEDD16B984C}" type="presOf" srcId="{E58E3E53-FBC1-4781-91BA-5AF924C5A9ED}" destId="{3C398A92-BEFC-43C1-BA88-B70F2C58831F}" srcOrd="0" destOrd="0" presId="urn:microsoft.com/office/officeart/2005/8/layout/process5"/>
    <dgm:cxn modelId="{11379B47-F224-4FA1-ABEB-A7481276A5A8}" srcId="{A60A1BC8-4DDD-4351-9992-52A619F4B2C0}" destId="{633E8181-CD03-43E9-819D-B0D2A3835066}" srcOrd="2" destOrd="0" parTransId="{C392EA18-9B2F-44F3-B810-6CA001C2947B}" sibTransId="{859B5A73-4D09-456B-9B0D-94B33F3BC5EE}"/>
    <dgm:cxn modelId="{729D3C91-B403-4329-9E39-666CFDA632AC}" type="presOf" srcId="{633E8181-CD03-43E9-819D-B0D2A3835066}" destId="{9BE63280-6911-4F38-A4F2-8E9B28B72FA1}" srcOrd="0" destOrd="0" presId="urn:microsoft.com/office/officeart/2005/8/layout/process5"/>
    <dgm:cxn modelId="{231177B0-FF1B-46EB-B06B-7A98231D3983}" type="presOf" srcId="{A60A1BC8-4DDD-4351-9992-52A619F4B2C0}" destId="{A74F58BA-7F16-4931-9A08-2E229C17419E}" srcOrd="0" destOrd="0" presId="urn:microsoft.com/office/officeart/2005/8/layout/process5"/>
    <dgm:cxn modelId="{63ACD3BA-12B0-4115-B1F2-35B4DC448334}" type="presOf" srcId="{EB6A41FA-712C-42B7-9DE6-F2A990F3F7FB}" destId="{2BA172DB-D280-4AF9-BD6F-82DD60E705F4}" srcOrd="0" destOrd="0" presId="urn:microsoft.com/office/officeart/2005/8/layout/process5"/>
    <dgm:cxn modelId="{30A9A5C2-63B0-47BD-9616-63C090784222}" srcId="{A60A1BC8-4DDD-4351-9992-52A619F4B2C0}" destId="{D0F49A0D-BE08-47A5-BA55-176F11E942F3}" srcOrd="1" destOrd="0" parTransId="{FAAB160B-DB35-4694-B847-11D9E03BC127}" sibTransId="{E58E3E53-FBC1-4781-91BA-5AF924C5A9ED}"/>
    <dgm:cxn modelId="{433C54CE-4878-4472-A083-5DE031906231}" type="presOf" srcId="{77C16370-69CF-47A9-B346-11758AE3EFED}" destId="{D38A95A5-46B8-49F1-9015-853F7B541C53}" srcOrd="0" destOrd="0" presId="urn:microsoft.com/office/officeart/2005/8/layout/process5"/>
    <dgm:cxn modelId="{7F9066F5-8D85-4BEA-A804-2A0A602DCDB9}" srcId="{A60A1BC8-4DDD-4351-9992-52A619F4B2C0}" destId="{EB6A41FA-712C-42B7-9DE6-F2A990F3F7FB}" srcOrd="0" destOrd="0" parTransId="{D47D1A55-4902-44B6-B042-3883A4E4843D}" sibTransId="{77C16370-69CF-47A9-B346-11758AE3EFED}"/>
    <dgm:cxn modelId="{65CF29FC-5442-4095-B388-56037FD8D72E}" type="presOf" srcId="{E58E3E53-FBC1-4781-91BA-5AF924C5A9ED}" destId="{B474379E-D5BA-4BCD-9908-DF7FA7D4BFC6}" srcOrd="1" destOrd="0" presId="urn:microsoft.com/office/officeart/2005/8/layout/process5"/>
    <dgm:cxn modelId="{2B028385-161F-4DF9-9D9C-977C5EDC02CB}" type="presParOf" srcId="{A74F58BA-7F16-4931-9A08-2E229C17419E}" destId="{2BA172DB-D280-4AF9-BD6F-82DD60E705F4}" srcOrd="0" destOrd="0" presId="urn:microsoft.com/office/officeart/2005/8/layout/process5"/>
    <dgm:cxn modelId="{625DB6DD-4298-4B3F-8A85-5C625BE62963}" type="presParOf" srcId="{A74F58BA-7F16-4931-9A08-2E229C17419E}" destId="{D38A95A5-46B8-49F1-9015-853F7B541C53}" srcOrd="1" destOrd="0" presId="urn:microsoft.com/office/officeart/2005/8/layout/process5"/>
    <dgm:cxn modelId="{D7A48732-E7F7-496C-8F05-6DF021A8F3A1}" type="presParOf" srcId="{D38A95A5-46B8-49F1-9015-853F7B541C53}" destId="{B6FB87FA-7AF9-460B-86D0-5F899DF8ACF0}" srcOrd="0" destOrd="0" presId="urn:microsoft.com/office/officeart/2005/8/layout/process5"/>
    <dgm:cxn modelId="{EDF04580-B49E-457B-A471-020D4532232C}" type="presParOf" srcId="{A74F58BA-7F16-4931-9A08-2E229C17419E}" destId="{1ADB3EE0-3AAA-42F6-9D4E-BDCC13154F2A}" srcOrd="2" destOrd="0" presId="urn:microsoft.com/office/officeart/2005/8/layout/process5"/>
    <dgm:cxn modelId="{22D06DD1-0D66-4EFC-B6DE-4CDD2E7F5E3E}" type="presParOf" srcId="{A74F58BA-7F16-4931-9A08-2E229C17419E}" destId="{3C398A92-BEFC-43C1-BA88-B70F2C58831F}" srcOrd="3" destOrd="0" presId="urn:microsoft.com/office/officeart/2005/8/layout/process5"/>
    <dgm:cxn modelId="{70FEBC11-5096-43AA-AC61-D14A0CC90DA3}" type="presParOf" srcId="{3C398A92-BEFC-43C1-BA88-B70F2C58831F}" destId="{B474379E-D5BA-4BCD-9908-DF7FA7D4BFC6}" srcOrd="0" destOrd="0" presId="urn:microsoft.com/office/officeart/2005/8/layout/process5"/>
    <dgm:cxn modelId="{5DE755A3-21A1-4C42-A7E3-DA4CD214B597}" type="presParOf" srcId="{A74F58BA-7F16-4931-9A08-2E229C17419E}" destId="{9BE63280-6911-4F38-A4F2-8E9B28B72FA1}" srcOrd="4"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D6BE8E3-FC54-4B9A-95E7-EF0ACBE94DAC}"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US"/>
        </a:p>
      </dgm:t>
    </dgm:pt>
    <dgm:pt modelId="{CF5E6F14-5256-4988-8DCE-79B4B6FFC6E9}">
      <dgm:prSet/>
      <dgm:spPr/>
      <dgm:t>
        <a:bodyPr/>
        <a:lstStyle/>
        <a:p>
          <a:r>
            <a:rPr lang="en-US" dirty="0"/>
            <a:t>Pupils with SEND are able to participate in all school activities.  To be able to access these activities additional support may need to be implemented.</a:t>
          </a:r>
        </a:p>
      </dgm:t>
    </dgm:pt>
    <dgm:pt modelId="{BCBF65AA-6B0A-4F7D-8E46-68B412569762}" type="parTrans" cxnId="{53BE1FB1-6BA5-4B70-9EAF-60F8BD91B8E3}">
      <dgm:prSet/>
      <dgm:spPr/>
      <dgm:t>
        <a:bodyPr/>
        <a:lstStyle/>
        <a:p>
          <a:endParaRPr lang="en-US"/>
        </a:p>
      </dgm:t>
    </dgm:pt>
    <dgm:pt modelId="{4E04B58E-9FD3-4DCE-B9CF-3AB97514BE11}" type="sibTrans" cxnId="{53BE1FB1-6BA5-4B70-9EAF-60F8BD91B8E3}">
      <dgm:prSet/>
      <dgm:spPr/>
      <dgm:t>
        <a:bodyPr/>
        <a:lstStyle/>
        <a:p>
          <a:endParaRPr lang="en-US"/>
        </a:p>
      </dgm:t>
    </dgm:pt>
    <dgm:pt modelId="{15B70BDD-9231-49CA-9FBE-CFB003873CE0}">
      <dgm:prSet/>
      <dgm:spPr/>
      <dgm:t>
        <a:bodyPr/>
        <a:lstStyle/>
        <a:p>
          <a:r>
            <a:rPr lang="en-US"/>
            <a:t>All pupils are able to participate in extra-curricular activities.</a:t>
          </a:r>
        </a:p>
      </dgm:t>
    </dgm:pt>
    <dgm:pt modelId="{DCF02C04-EE1B-4EF4-80FE-21CD347AF339}" type="parTrans" cxnId="{2146FCF2-0AFF-4559-A6A4-3D10B6329EA4}">
      <dgm:prSet/>
      <dgm:spPr/>
      <dgm:t>
        <a:bodyPr/>
        <a:lstStyle/>
        <a:p>
          <a:endParaRPr lang="en-US"/>
        </a:p>
      </dgm:t>
    </dgm:pt>
    <dgm:pt modelId="{413EA642-3084-45FA-8575-1AF5411F33B9}" type="sibTrans" cxnId="{2146FCF2-0AFF-4559-A6A4-3D10B6329EA4}">
      <dgm:prSet/>
      <dgm:spPr/>
      <dgm:t>
        <a:bodyPr/>
        <a:lstStyle/>
        <a:p>
          <a:endParaRPr lang="en-US"/>
        </a:p>
      </dgm:t>
    </dgm:pt>
    <dgm:pt modelId="{0489AA00-936A-4A40-8F6B-8010B5952EA7}">
      <dgm:prSet/>
      <dgm:spPr/>
      <dgm:t>
        <a:bodyPr/>
        <a:lstStyle/>
        <a:p>
          <a:r>
            <a:rPr lang="en-US"/>
            <a:t>All pupils are encouraged to go on academy trips.</a:t>
          </a:r>
        </a:p>
      </dgm:t>
    </dgm:pt>
    <dgm:pt modelId="{2C81724A-DC40-493E-B9BE-B342FA53C177}" type="parTrans" cxnId="{22E90B02-81D7-4F11-944A-8C2B2B1C2846}">
      <dgm:prSet/>
      <dgm:spPr/>
      <dgm:t>
        <a:bodyPr/>
        <a:lstStyle/>
        <a:p>
          <a:endParaRPr lang="en-US"/>
        </a:p>
      </dgm:t>
    </dgm:pt>
    <dgm:pt modelId="{F2881186-12DB-4F12-8C21-4729C3C7CB59}" type="sibTrans" cxnId="{22E90B02-81D7-4F11-944A-8C2B2B1C2846}">
      <dgm:prSet/>
      <dgm:spPr/>
      <dgm:t>
        <a:bodyPr/>
        <a:lstStyle/>
        <a:p>
          <a:endParaRPr lang="en-US"/>
        </a:p>
      </dgm:t>
    </dgm:pt>
    <dgm:pt modelId="{F060D722-045F-4B75-AB8E-05A98DE61F97}">
      <dgm:prSet/>
      <dgm:spPr/>
      <dgm:t>
        <a:bodyPr/>
        <a:lstStyle/>
        <a:p>
          <a:r>
            <a:rPr lang="en-US"/>
            <a:t>All pupils are encouraged to take part in academy activities including sports day</a:t>
          </a:r>
        </a:p>
      </dgm:t>
    </dgm:pt>
    <dgm:pt modelId="{FD45B6E5-0A3F-49CA-B778-EE26A4C0A9C1}" type="parTrans" cxnId="{5B13DEF6-4D36-4486-9933-589F216E4E61}">
      <dgm:prSet/>
      <dgm:spPr/>
      <dgm:t>
        <a:bodyPr/>
        <a:lstStyle/>
        <a:p>
          <a:endParaRPr lang="en-US"/>
        </a:p>
      </dgm:t>
    </dgm:pt>
    <dgm:pt modelId="{C71F41F1-067F-41BD-9CCB-A11B55E01257}" type="sibTrans" cxnId="{5B13DEF6-4D36-4486-9933-589F216E4E61}">
      <dgm:prSet/>
      <dgm:spPr/>
      <dgm:t>
        <a:bodyPr/>
        <a:lstStyle/>
        <a:p>
          <a:endParaRPr lang="en-US"/>
        </a:p>
      </dgm:t>
    </dgm:pt>
    <dgm:pt modelId="{519CBFCD-0AB8-4E32-81C7-69728263F234}">
      <dgm:prSet/>
      <dgm:spPr/>
      <dgm:t>
        <a:bodyPr/>
        <a:lstStyle/>
        <a:p>
          <a:r>
            <a:rPr lang="en-US"/>
            <a:t>SEND pupils are represented on the school council.</a:t>
          </a:r>
        </a:p>
      </dgm:t>
    </dgm:pt>
    <dgm:pt modelId="{65337A09-0459-4733-B2ED-60448AA8DD83}" type="parTrans" cxnId="{92D262CD-4611-4335-958A-72A583C05560}">
      <dgm:prSet/>
      <dgm:spPr/>
      <dgm:t>
        <a:bodyPr/>
        <a:lstStyle/>
        <a:p>
          <a:endParaRPr lang="en-US"/>
        </a:p>
      </dgm:t>
    </dgm:pt>
    <dgm:pt modelId="{720E094D-0C8F-4257-9B9A-5B6FD4E4B3FC}" type="sibTrans" cxnId="{92D262CD-4611-4335-958A-72A583C05560}">
      <dgm:prSet/>
      <dgm:spPr/>
      <dgm:t>
        <a:bodyPr/>
        <a:lstStyle/>
        <a:p>
          <a:endParaRPr lang="en-US"/>
        </a:p>
      </dgm:t>
    </dgm:pt>
    <dgm:pt modelId="{42F2427F-8E28-4A28-8B93-915568371A45}" type="pres">
      <dgm:prSet presAssocID="{1D6BE8E3-FC54-4B9A-95E7-EF0ACBE94DAC}" presName="diagram" presStyleCnt="0">
        <dgm:presLayoutVars>
          <dgm:dir/>
          <dgm:resizeHandles val="exact"/>
        </dgm:presLayoutVars>
      </dgm:prSet>
      <dgm:spPr/>
    </dgm:pt>
    <dgm:pt modelId="{FDC93C54-8B8E-44D3-838A-A3FEEFF4C923}" type="pres">
      <dgm:prSet presAssocID="{CF5E6F14-5256-4988-8DCE-79B4B6FFC6E9}" presName="node" presStyleLbl="node1" presStyleIdx="0" presStyleCnt="1" custScaleX="262564">
        <dgm:presLayoutVars>
          <dgm:bulletEnabled val="1"/>
        </dgm:presLayoutVars>
      </dgm:prSet>
      <dgm:spPr/>
    </dgm:pt>
  </dgm:ptLst>
  <dgm:cxnLst>
    <dgm:cxn modelId="{22E90B02-81D7-4F11-944A-8C2B2B1C2846}" srcId="{CF5E6F14-5256-4988-8DCE-79B4B6FFC6E9}" destId="{0489AA00-936A-4A40-8F6B-8010B5952EA7}" srcOrd="1" destOrd="0" parTransId="{2C81724A-DC40-493E-B9BE-B342FA53C177}" sibTransId="{F2881186-12DB-4F12-8C21-4729C3C7CB59}"/>
    <dgm:cxn modelId="{20B44F69-56B9-4311-9998-0D808D2B58CE}" type="presOf" srcId="{15B70BDD-9231-49CA-9FBE-CFB003873CE0}" destId="{FDC93C54-8B8E-44D3-838A-A3FEEFF4C923}" srcOrd="0" destOrd="1" presId="urn:microsoft.com/office/officeart/2005/8/layout/process5"/>
    <dgm:cxn modelId="{14F12550-40EF-4417-B78C-1B7C0321C9B2}" type="presOf" srcId="{0489AA00-936A-4A40-8F6B-8010B5952EA7}" destId="{FDC93C54-8B8E-44D3-838A-A3FEEFF4C923}" srcOrd="0" destOrd="2" presId="urn:microsoft.com/office/officeart/2005/8/layout/process5"/>
    <dgm:cxn modelId="{D2BF409D-C5E8-4A38-83E4-002EC6AD69D9}" type="presOf" srcId="{1D6BE8E3-FC54-4B9A-95E7-EF0ACBE94DAC}" destId="{42F2427F-8E28-4A28-8B93-915568371A45}" srcOrd="0" destOrd="0" presId="urn:microsoft.com/office/officeart/2005/8/layout/process5"/>
    <dgm:cxn modelId="{53BE1FB1-6BA5-4B70-9EAF-60F8BD91B8E3}" srcId="{1D6BE8E3-FC54-4B9A-95E7-EF0ACBE94DAC}" destId="{CF5E6F14-5256-4988-8DCE-79B4B6FFC6E9}" srcOrd="0" destOrd="0" parTransId="{BCBF65AA-6B0A-4F7D-8E46-68B412569762}" sibTransId="{4E04B58E-9FD3-4DCE-B9CF-3AB97514BE11}"/>
    <dgm:cxn modelId="{805519B4-5385-476A-8F4A-5EF8EDD2CEFE}" type="presOf" srcId="{519CBFCD-0AB8-4E32-81C7-69728263F234}" destId="{FDC93C54-8B8E-44D3-838A-A3FEEFF4C923}" srcOrd="0" destOrd="4" presId="urn:microsoft.com/office/officeart/2005/8/layout/process5"/>
    <dgm:cxn modelId="{43B53EBF-F10E-4E56-BF15-A4C1E8AEB4C9}" type="presOf" srcId="{F060D722-045F-4B75-AB8E-05A98DE61F97}" destId="{FDC93C54-8B8E-44D3-838A-A3FEEFF4C923}" srcOrd="0" destOrd="3" presId="urn:microsoft.com/office/officeart/2005/8/layout/process5"/>
    <dgm:cxn modelId="{92D262CD-4611-4335-958A-72A583C05560}" srcId="{CF5E6F14-5256-4988-8DCE-79B4B6FFC6E9}" destId="{519CBFCD-0AB8-4E32-81C7-69728263F234}" srcOrd="3" destOrd="0" parTransId="{65337A09-0459-4733-B2ED-60448AA8DD83}" sibTransId="{720E094D-0C8F-4257-9B9A-5B6FD4E4B3FC}"/>
    <dgm:cxn modelId="{26DB91DA-6AF5-47E1-922C-F744EEA5D3EB}" type="presOf" srcId="{CF5E6F14-5256-4988-8DCE-79B4B6FFC6E9}" destId="{FDC93C54-8B8E-44D3-838A-A3FEEFF4C923}" srcOrd="0" destOrd="0" presId="urn:microsoft.com/office/officeart/2005/8/layout/process5"/>
    <dgm:cxn modelId="{2146FCF2-0AFF-4559-A6A4-3D10B6329EA4}" srcId="{CF5E6F14-5256-4988-8DCE-79B4B6FFC6E9}" destId="{15B70BDD-9231-49CA-9FBE-CFB003873CE0}" srcOrd="0" destOrd="0" parTransId="{DCF02C04-EE1B-4EF4-80FE-21CD347AF339}" sibTransId="{413EA642-3084-45FA-8575-1AF5411F33B9}"/>
    <dgm:cxn modelId="{5B13DEF6-4D36-4486-9933-589F216E4E61}" srcId="{CF5E6F14-5256-4988-8DCE-79B4B6FFC6E9}" destId="{F060D722-045F-4B75-AB8E-05A98DE61F97}" srcOrd="2" destOrd="0" parTransId="{FD45B6E5-0A3F-49CA-B778-EE26A4C0A9C1}" sibTransId="{C71F41F1-067F-41BD-9CCB-A11B55E01257}"/>
    <dgm:cxn modelId="{D101E7C5-76DA-461D-8CC0-2A1AE8B2327D}" type="presParOf" srcId="{42F2427F-8E28-4A28-8B93-915568371A45}" destId="{FDC93C54-8B8E-44D3-838A-A3FEEFF4C923}" srcOrd="0"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D2AF6C-100D-4428-AAF2-BB1A546C329A}">
      <dsp:nvSpPr>
        <dsp:cNvPr id="0" name=""/>
        <dsp:cNvSpPr/>
      </dsp:nvSpPr>
      <dsp:spPr>
        <a:xfrm>
          <a:off x="220193" y="2342"/>
          <a:ext cx="2010607" cy="120636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Speech and language therapists</a:t>
          </a:r>
        </a:p>
      </dsp:txBody>
      <dsp:txXfrm>
        <a:off x="220193" y="2342"/>
        <a:ext cx="2010607" cy="1206364"/>
      </dsp:txXfrm>
    </dsp:sp>
    <dsp:sp modelId="{B6A596FA-6A75-469B-8E84-509D344E5534}">
      <dsp:nvSpPr>
        <dsp:cNvPr id="0" name=""/>
        <dsp:cNvSpPr/>
      </dsp:nvSpPr>
      <dsp:spPr>
        <a:xfrm>
          <a:off x="2431861" y="2342"/>
          <a:ext cx="2010607" cy="120636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Educational Psychologists</a:t>
          </a:r>
        </a:p>
      </dsp:txBody>
      <dsp:txXfrm>
        <a:off x="2431861" y="2342"/>
        <a:ext cx="2010607" cy="1206364"/>
      </dsp:txXfrm>
    </dsp:sp>
    <dsp:sp modelId="{DC64DA59-C389-4974-8653-38AC2F54801A}">
      <dsp:nvSpPr>
        <dsp:cNvPr id="0" name=""/>
        <dsp:cNvSpPr/>
      </dsp:nvSpPr>
      <dsp:spPr>
        <a:xfrm>
          <a:off x="4643529" y="2342"/>
          <a:ext cx="2010607" cy="120636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Occupational Therapist</a:t>
          </a:r>
        </a:p>
      </dsp:txBody>
      <dsp:txXfrm>
        <a:off x="4643529" y="2342"/>
        <a:ext cx="2010607" cy="1206364"/>
      </dsp:txXfrm>
    </dsp:sp>
    <dsp:sp modelId="{860B1B3B-350C-49CC-8887-D6D707335A69}">
      <dsp:nvSpPr>
        <dsp:cNvPr id="0" name=""/>
        <dsp:cNvSpPr/>
      </dsp:nvSpPr>
      <dsp:spPr>
        <a:xfrm>
          <a:off x="220193" y="1409767"/>
          <a:ext cx="2010607" cy="120636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Pediatricians</a:t>
          </a:r>
        </a:p>
      </dsp:txBody>
      <dsp:txXfrm>
        <a:off x="220193" y="1409767"/>
        <a:ext cx="2010607" cy="1206364"/>
      </dsp:txXfrm>
    </dsp:sp>
    <dsp:sp modelId="{2A0D37A2-2630-446C-9B02-4C4BEF00C21A}">
      <dsp:nvSpPr>
        <dsp:cNvPr id="0" name=""/>
        <dsp:cNvSpPr/>
      </dsp:nvSpPr>
      <dsp:spPr>
        <a:xfrm>
          <a:off x="2431861" y="1409767"/>
          <a:ext cx="2010607" cy="120636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School nurse</a:t>
          </a:r>
        </a:p>
      </dsp:txBody>
      <dsp:txXfrm>
        <a:off x="2431861" y="1409767"/>
        <a:ext cx="2010607" cy="1206364"/>
      </dsp:txXfrm>
    </dsp:sp>
    <dsp:sp modelId="{F3268DC9-8C45-4B67-BC1E-6245699B9F68}">
      <dsp:nvSpPr>
        <dsp:cNvPr id="0" name=""/>
        <dsp:cNvSpPr/>
      </dsp:nvSpPr>
      <dsp:spPr>
        <a:xfrm>
          <a:off x="4643529" y="1409767"/>
          <a:ext cx="2010607" cy="120636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Mental health specialists</a:t>
          </a:r>
        </a:p>
      </dsp:txBody>
      <dsp:txXfrm>
        <a:off x="4643529" y="1409767"/>
        <a:ext cx="2010607" cy="1206364"/>
      </dsp:txXfrm>
    </dsp:sp>
    <dsp:sp modelId="{8FE1EC41-F79E-4E23-985D-2D2F0A615921}">
      <dsp:nvSpPr>
        <dsp:cNvPr id="0" name=""/>
        <dsp:cNvSpPr/>
      </dsp:nvSpPr>
      <dsp:spPr>
        <a:xfrm>
          <a:off x="220193" y="2817192"/>
          <a:ext cx="2010607" cy="120636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School hubs</a:t>
          </a:r>
        </a:p>
      </dsp:txBody>
      <dsp:txXfrm>
        <a:off x="220193" y="2817192"/>
        <a:ext cx="2010607" cy="1206364"/>
      </dsp:txXfrm>
    </dsp:sp>
    <dsp:sp modelId="{B6C5F584-9790-47F3-B918-10BD884CD0FA}">
      <dsp:nvSpPr>
        <dsp:cNvPr id="0" name=""/>
        <dsp:cNvSpPr/>
      </dsp:nvSpPr>
      <dsp:spPr>
        <a:xfrm>
          <a:off x="2431861" y="2817192"/>
          <a:ext cx="2010607" cy="120636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Behaviour specialists</a:t>
          </a:r>
        </a:p>
      </dsp:txBody>
      <dsp:txXfrm>
        <a:off x="2431861" y="2817192"/>
        <a:ext cx="2010607" cy="1206364"/>
      </dsp:txXfrm>
    </dsp:sp>
    <dsp:sp modelId="{DA51331F-64B1-4873-9C2E-82206D45B367}">
      <dsp:nvSpPr>
        <dsp:cNvPr id="0" name=""/>
        <dsp:cNvSpPr/>
      </dsp:nvSpPr>
      <dsp:spPr>
        <a:xfrm>
          <a:off x="4643529" y="2817192"/>
          <a:ext cx="2010607" cy="120636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Specialist Teachers</a:t>
          </a:r>
        </a:p>
      </dsp:txBody>
      <dsp:txXfrm>
        <a:off x="4643529" y="2817192"/>
        <a:ext cx="2010607" cy="12063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C344E6-D252-4C8A-A574-DCE68518F147}">
      <dsp:nvSpPr>
        <dsp:cNvPr id="0" name=""/>
        <dsp:cNvSpPr/>
      </dsp:nvSpPr>
      <dsp:spPr>
        <a:xfrm>
          <a:off x="0" y="20309"/>
          <a:ext cx="11134725"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All our class teachers are aware of SEND and will identify any pupils who are not making expected progress.</a:t>
          </a:r>
        </a:p>
      </dsp:txBody>
      <dsp:txXfrm>
        <a:off x="36896" y="57205"/>
        <a:ext cx="11060933" cy="682028"/>
      </dsp:txXfrm>
    </dsp:sp>
    <dsp:sp modelId="{64595B50-5D8E-4E73-AB2E-DDB0C6A6D897}">
      <dsp:nvSpPr>
        <dsp:cNvPr id="0" name=""/>
        <dsp:cNvSpPr/>
      </dsp:nvSpPr>
      <dsp:spPr>
        <a:xfrm>
          <a:off x="0" y="830850"/>
          <a:ext cx="11134725"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The Class teacher will put in place interventions to support the pupil to make progress.</a:t>
          </a:r>
        </a:p>
      </dsp:txBody>
      <dsp:txXfrm>
        <a:off x="36896" y="867746"/>
        <a:ext cx="11060933" cy="682028"/>
      </dsp:txXfrm>
    </dsp:sp>
    <dsp:sp modelId="{3D2FDF7B-E9BB-4D09-B752-8ADC550CAD38}">
      <dsp:nvSpPr>
        <dsp:cNvPr id="0" name=""/>
        <dsp:cNvSpPr/>
      </dsp:nvSpPr>
      <dsp:spPr>
        <a:xfrm>
          <a:off x="0" y="1641390"/>
          <a:ext cx="11134725"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If the pupil does not make expected progress the class teachers will discuss the pupil’s progress with the SENDCo.</a:t>
          </a:r>
        </a:p>
      </dsp:txBody>
      <dsp:txXfrm>
        <a:off x="36896" y="1678286"/>
        <a:ext cx="11060933" cy="682028"/>
      </dsp:txXfrm>
    </dsp:sp>
    <dsp:sp modelId="{4B82D13D-6B45-4E01-B11F-11DCCAB16861}">
      <dsp:nvSpPr>
        <dsp:cNvPr id="0" name=""/>
        <dsp:cNvSpPr/>
      </dsp:nvSpPr>
      <dsp:spPr>
        <a:xfrm>
          <a:off x="0" y="2451930"/>
          <a:ext cx="11134725"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The SENDCo will complete observation of the pupil, look at their assessment data, attendance, class work and meet with parent/carers.</a:t>
          </a:r>
        </a:p>
      </dsp:txBody>
      <dsp:txXfrm>
        <a:off x="36896" y="2488826"/>
        <a:ext cx="11060933" cy="682028"/>
      </dsp:txXfrm>
    </dsp:sp>
    <dsp:sp modelId="{7154F607-5AE4-4BEC-8CAE-CCE1CA273833}">
      <dsp:nvSpPr>
        <dsp:cNvPr id="0" name=""/>
        <dsp:cNvSpPr/>
      </dsp:nvSpPr>
      <dsp:spPr>
        <a:xfrm>
          <a:off x="0" y="3262470"/>
          <a:ext cx="11134725"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If it is decided your child needs additional support to make progress they will be placed on the register of additional support.</a:t>
          </a:r>
        </a:p>
      </dsp:txBody>
      <dsp:txXfrm>
        <a:off x="36896" y="3299366"/>
        <a:ext cx="11060933" cy="68202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A172DB-D280-4AF9-BD6F-82DD60E705F4}">
      <dsp:nvSpPr>
        <dsp:cNvPr id="0" name=""/>
        <dsp:cNvSpPr/>
      </dsp:nvSpPr>
      <dsp:spPr>
        <a:xfrm>
          <a:off x="146172" y="1416"/>
          <a:ext cx="2895869" cy="1737521"/>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Class teachers and possibly the SENDCo will also monitor your child’s work books, attitude to learning and scores in test, impact of interventions.</a:t>
          </a:r>
          <a:endParaRPr lang="en-US" sz="1700" kern="1200"/>
        </a:p>
      </dsp:txBody>
      <dsp:txXfrm>
        <a:off x="197062" y="52306"/>
        <a:ext cx="2794089" cy="1635741"/>
      </dsp:txXfrm>
    </dsp:sp>
    <dsp:sp modelId="{D38A95A5-46B8-49F1-9015-853F7B541C53}">
      <dsp:nvSpPr>
        <dsp:cNvPr id="0" name=""/>
        <dsp:cNvSpPr/>
      </dsp:nvSpPr>
      <dsp:spPr>
        <a:xfrm>
          <a:off x="3296878" y="511089"/>
          <a:ext cx="613924" cy="71817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3296878" y="654724"/>
        <a:ext cx="429747" cy="430905"/>
      </dsp:txXfrm>
    </dsp:sp>
    <dsp:sp modelId="{1ADB3EE0-3AAA-42F6-9D4E-BDCC13154F2A}">
      <dsp:nvSpPr>
        <dsp:cNvPr id="0" name=""/>
        <dsp:cNvSpPr/>
      </dsp:nvSpPr>
      <dsp:spPr>
        <a:xfrm>
          <a:off x="4200390" y="1416"/>
          <a:ext cx="2895869" cy="1737521"/>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This will be discussed when you meet with the class teacher.</a:t>
          </a:r>
          <a:endParaRPr lang="en-US" sz="1700" kern="1200"/>
        </a:p>
      </dsp:txBody>
      <dsp:txXfrm>
        <a:off x="4251280" y="52306"/>
        <a:ext cx="2794089" cy="1635741"/>
      </dsp:txXfrm>
    </dsp:sp>
    <dsp:sp modelId="{3C398A92-BEFC-43C1-BA88-B70F2C58831F}">
      <dsp:nvSpPr>
        <dsp:cNvPr id="0" name=""/>
        <dsp:cNvSpPr/>
      </dsp:nvSpPr>
      <dsp:spPr>
        <a:xfrm>
          <a:off x="7351096" y="511089"/>
          <a:ext cx="613924" cy="71817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7351096" y="654724"/>
        <a:ext cx="429747" cy="430905"/>
      </dsp:txXfrm>
    </dsp:sp>
    <dsp:sp modelId="{9BE63280-6911-4F38-A4F2-8E9B28B72FA1}">
      <dsp:nvSpPr>
        <dsp:cNvPr id="0" name=""/>
        <dsp:cNvSpPr/>
      </dsp:nvSpPr>
      <dsp:spPr>
        <a:xfrm>
          <a:off x="8254607" y="1416"/>
          <a:ext cx="2895869" cy="1737521"/>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An in-class support plan or a learning plan can be created for your child if needed.  </a:t>
          </a:r>
          <a:endParaRPr lang="en-US" sz="1700" kern="1200"/>
        </a:p>
      </dsp:txBody>
      <dsp:txXfrm>
        <a:off x="8305497" y="52306"/>
        <a:ext cx="2794089" cy="163574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C93C54-8B8E-44D3-838A-A3FEEFF4C923}">
      <dsp:nvSpPr>
        <dsp:cNvPr id="0" name=""/>
        <dsp:cNvSpPr/>
      </dsp:nvSpPr>
      <dsp:spPr>
        <a:xfrm>
          <a:off x="2" y="625"/>
          <a:ext cx="11068045" cy="2529222"/>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dirty="0"/>
            <a:t>Pupils with SEND are able to participate in all school activities.  To be able to access these activities additional support may need to be implemented.</a:t>
          </a:r>
        </a:p>
        <a:p>
          <a:pPr marL="228600" lvl="1" indent="-228600" algn="l" defTabSz="889000">
            <a:lnSpc>
              <a:spcPct val="90000"/>
            </a:lnSpc>
            <a:spcBef>
              <a:spcPct val="0"/>
            </a:spcBef>
            <a:spcAft>
              <a:spcPct val="15000"/>
            </a:spcAft>
            <a:buChar char="•"/>
          </a:pPr>
          <a:r>
            <a:rPr lang="en-US" sz="2000" kern="1200"/>
            <a:t>All pupils are able to participate in extra-curricular activities.</a:t>
          </a:r>
        </a:p>
        <a:p>
          <a:pPr marL="228600" lvl="1" indent="-228600" algn="l" defTabSz="889000">
            <a:lnSpc>
              <a:spcPct val="90000"/>
            </a:lnSpc>
            <a:spcBef>
              <a:spcPct val="0"/>
            </a:spcBef>
            <a:spcAft>
              <a:spcPct val="15000"/>
            </a:spcAft>
            <a:buChar char="•"/>
          </a:pPr>
          <a:r>
            <a:rPr lang="en-US" sz="2000" kern="1200"/>
            <a:t>All pupils are encouraged to go on academy trips.</a:t>
          </a:r>
        </a:p>
        <a:p>
          <a:pPr marL="228600" lvl="1" indent="-228600" algn="l" defTabSz="889000">
            <a:lnSpc>
              <a:spcPct val="90000"/>
            </a:lnSpc>
            <a:spcBef>
              <a:spcPct val="0"/>
            </a:spcBef>
            <a:spcAft>
              <a:spcPct val="15000"/>
            </a:spcAft>
            <a:buChar char="•"/>
          </a:pPr>
          <a:r>
            <a:rPr lang="en-US" sz="2000" kern="1200"/>
            <a:t>All pupils are encouraged to take part in academy activities including sports day</a:t>
          </a:r>
        </a:p>
        <a:p>
          <a:pPr marL="228600" lvl="1" indent="-228600" algn="l" defTabSz="889000">
            <a:lnSpc>
              <a:spcPct val="90000"/>
            </a:lnSpc>
            <a:spcBef>
              <a:spcPct val="0"/>
            </a:spcBef>
            <a:spcAft>
              <a:spcPct val="15000"/>
            </a:spcAft>
            <a:buChar char="•"/>
          </a:pPr>
          <a:r>
            <a:rPr lang="en-US" sz="2000" kern="1200"/>
            <a:t>SEND pupils are represented on the school council.</a:t>
          </a:r>
        </a:p>
      </dsp:txBody>
      <dsp:txXfrm>
        <a:off x="74080" y="74703"/>
        <a:ext cx="10919889" cy="238106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5/5/2026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5/5/2026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5/5/2026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5/5/2026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5/5/2026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5/5/2026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5/5/2026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5/5/2026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
        <p:nvSpPr>
          <p:cNvPr id="9" name="TextBox 8">
            <a:extLst>
              <a:ext uri="{FF2B5EF4-FFF2-40B4-BE49-F238E27FC236}">
                <a16:creationId xmlns:a16="http://schemas.microsoft.com/office/drawing/2014/main" id="{587AE7F0-DD75-C535-2657-D0372D005865}"/>
              </a:ext>
            </a:extLst>
          </p:cNvPr>
          <p:cNvSpPr txBox="1"/>
          <p:nvPr>
            <p:extLst>
              <p:ext uri="{1162E1C5-73C7-4A58-AE30-91384D911F3F}">
                <p184:classification xmlns:p184="http://schemas.microsoft.com/office/powerpoint/2018/4/main" val="hdr"/>
              </p:ext>
            </p:extLst>
          </p:nvPr>
        </p:nvSpPr>
        <p:spPr>
          <a:xfrm>
            <a:off x="190500" y="190500"/>
            <a:ext cx="338138" cy="152400"/>
          </a:xfrm>
          <a:prstGeom prst="rect">
            <a:avLst/>
          </a:prstGeom>
        </p:spPr>
        <p:txBody>
          <a:bodyPr horzOverflow="overflow" lIns="0" tIns="0" rIns="0" bIns="0">
            <a:spAutoFit/>
          </a:bodyPr>
          <a:lstStyle/>
          <a:p>
            <a:pPr algn="l"/>
            <a:r>
              <a:rPr lang="en-US" sz="1000">
                <a:solidFill>
                  <a:srgbClr val="000000"/>
                </a:solidFill>
                <a:latin typeface="Calibri" panose="020F0502020204030204" pitchFamily="34" charset="0"/>
                <a:ea typeface="Calibri" panose="020F0502020204030204" pitchFamily="34" charset="0"/>
                <a:cs typeface="Calibri" panose="020F0502020204030204" pitchFamily="34" charset="0"/>
              </a:rPr>
              <a:t>Public</a:t>
            </a:r>
          </a:p>
        </p:txBody>
      </p:sp>
      <p:sp>
        <p:nvSpPr>
          <p:cNvPr id="10" name="TextBox 9">
            <a:extLst>
              <a:ext uri="{FF2B5EF4-FFF2-40B4-BE49-F238E27FC236}">
                <a16:creationId xmlns:a16="http://schemas.microsoft.com/office/drawing/2014/main" id="{692798FA-5EED-119D-6760-6A8BEB582F3F}"/>
              </a:ext>
            </a:extLst>
          </p:cNvPr>
          <p:cNvSpPr txBox="1"/>
          <p:nvPr>
            <p:extLst>
              <p:ext uri="{1162E1C5-73C7-4A58-AE30-91384D911F3F}">
                <p184:classification xmlns:p184="http://schemas.microsoft.com/office/powerpoint/2018/4/main" val="ftr"/>
              </p:ext>
            </p:extLst>
          </p:nvPr>
        </p:nvSpPr>
        <p:spPr>
          <a:xfrm>
            <a:off x="190500" y="6515100"/>
            <a:ext cx="338138" cy="152400"/>
          </a:xfrm>
          <a:prstGeom prst="rect">
            <a:avLst/>
          </a:prstGeom>
        </p:spPr>
        <p:txBody>
          <a:bodyPr horzOverflow="overflow" lIns="0" tIns="0" rIns="0" bIns="0">
            <a:spAutoFit/>
          </a:bodyPr>
          <a:lstStyle/>
          <a:p>
            <a:pPr algn="l"/>
            <a:r>
              <a:rPr lang="en-US" sz="1000">
                <a:solidFill>
                  <a:srgbClr val="000000"/>
                </a:solidFill>
                <a:latin typeface="Calibri" panose="020F0502020204030204" pitchFamily="34" charset="0"/>
                <a:ea typeface="Calibri" panose="020F0502020204030204" pitchFamily="34" charset="0"/>
                <a:cs typeface="Calibri" panose="020F0502020204030204" pitchFamily="34" charset="0"/>
              </a:rPr>
              <a:t>Public</a:t>
            </a:r>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hyperlink" Target="https://www.specialneedsjungle.com/" TargetMode="External"/><Relationship Id="rId3" Type="http://schemas.openxmlformats.org/officeDocument/2006/relationships/hyperlink" Target="https://send.cambridgeshire.gov.uk/kb5/cambridgeshire/directory/site.page?id=MR9QIFVa_9Q" TargetMode="External"/><Relationship Id="rId7" Type="http://schemas.openxmlformats.org/officeDocument/2006/relationships/hyperlink" Target="https://www.family-action.org.uk/what-we-do/children-families/send/" TargetMode="External"/><Relationship Id="rId2" Type="http://schemas.openxmlformats.org/officeDocument/2006/relationships/hyperlink" Target="https://www.peterborough.gov.uk/healthcare/special-education-needs-and-disabilities-local-offer" TargetMode="External"/><Relationship Id="rId1" Type="http://schemas.openxmlformats.org/officeDocument/2006/relationships/slideLayout" Target="../slideLayouts/slideLayout2.xml"/><Relationship Id="rId6" Type="http://schemas.openxmlformats.org/officeDocument/2006/relationships/hyperlink" Target="https://www.nspcc.org.uk/keeping-children-safe/support-for-parents/supporting-children-special-educational-needs-disabilities/" TargetMode="External"/><Relationship Id="rId11" Type="http://schemas.openxmlformats.org/officeDocument/2006/relationships/hyperlink" Target="https://www.littlemiraclescharity.org.uk/" TargetMode="External"/><Relationship Id="rId5" Type="http://schemas.openxmlformats.org/officeDocument/2006/relationships/hyperlink" Target="https://sendfs.co.uk/" TargetMode="External"/><Relationship Id="rId10" Type="http://schemas.openxmlformats.org/officeDocument/2006/relationships/hyperlink" Target="https://cambspborochildrenshealth.nhs.uk/services/cambridgeshire-and-peterborough-emotional-health-and-wellbeing-service/" TargetMode="External"/><Relationship Id="rId4" Type="http://schemas.openxmlformats.org/officeDocument/2006/relationships/hyperlink" Target="https://www.ipsea.org.uk/" TargetMode="External"/><Relationship Id="rId9" Type="http://schemas.openxmlformats.org/officeDocument/2006/relationships/hyperlink" Target="https://www.autism.org.uk/autism-services-directory/p/peterborough-city-council" TargetMode="External"/></Relationships>
</file>

<file path=ppt/slides/_rels/slide20.xml.rels><?xml version="1.0" encoding="UTF-8" standalone="yes"?>
<Relationships xmlns="http://schemas.openxmlformats.org/package/2006/relationships"><Relationship Id="rId2" Type="http://schemas.openxmlformats.org/officeDocument/2006/relationships/hyperlink" Target="https://www.gov.uk/complain-about-school/disability-discrimination"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mailto:admin@wellandacademy.org" TargetMode="External"/><Relationship Id="rId2" Type="http://schemas.openxmlformats.org/officeDocument/2006/relationships/image" Target="../media/image6.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1514" y="76201"/>
            <a:ext cx="11908972" cy="2200274"/>
          </a:xfrm>
          <a:solidFill>
            <a:schemeClr val="accent4">
              <a:lumMod val="75000"/>
            </a:schemeClr>
          </a:solidFill>
        </p:spPr>
        <p:txBody>
          <a:bodyPr/>
          <a:lstStyle/>
          <a:p>
            <a:r>
              <a:rPr lang="en-US" dirty="0">
                <a:solidFill>
                  <a:schemeClr val="bg1"/>
                </a:solidFill>
              </a:rPr>
              <a:t>Send information Report</a:t>
            </a:r>
            <a:br>
              <a:rPr lang="en-US" dirty="0">
                <a:solidFill>
                  <a:schemeClr val="bg1"/>
                </a:solidFill>
              </a:rPr>
            </a:br>
            <a:endParaRPr lang="en-US" dirty="0">
              <a:solidFill>
                <a:schemeClr val="bg1"/>
              </a:solidFill>
            </a:endParaRPr>
          </a:p>
        </p:txBody>
      </p:sp>
      <p:sp>
        <p:nvSpPr>
          <p:cNvPr id="3" name="Subtitle 2"/>
          <p:cNvSpPr>
            <a:spLocks noGrp="1"/>
          </p:cNvSpPr>
          <p:nvPr>
            <p:ph type="subTitle" idx="1"/>
          </p:nvPr>
        </p:nvSpPr>
        <p:spPr>
          <a:xfrm>
            <a:off x="1405383" y="2455977"/>
            <a:ext cx="9144000" cy="2539957"/>
          </a:xfrm>
        </p:spPr>
        <p:txBody>
          <a:bodyPr vert="horz" lIns="91440" tIns="45720" rIns="91440" bIns="45720" rtlCol="0" anchor="t">
            <a:normAutofit lnSpcReduction="10000"/>
          </a:bodyPr>
          <a:lstStyle/>
          <a:p>
            <a:endParaRPr lang="en-US" dirty="0"/>
          </a:p>
          <a:p>
            <a:r>
              <a:rPr lang="en-US" dirty="0" err="1"/>
              <a:t>Welland</a:t>
            </a:r>
            <a:r>
              <a:rPr lang="en-US" dirty="0"/>
              <a:t> Academy</a:t>
            </a:r>
          </a:p>
          <a:p>
            <a:r>
              <a:rPr lang="en-US" dirty="0"/>
              <a:t>Written July 2024</a:t>
            </a:r>
          </a:p>
          <a:p>
            <a:r>
              <a:rPr lang="en-US" dirty="0"/>
              <a:t>Reviewed September 2025</a:t>
            </a:r>
          </a:p>
          <a:p>
            <a:r>
              <a:rPr lang="en-US" dirty="0"/>
              <a:t>Next Review September 2026</a:t>
            </a:r>
          </a:p>
          <a:p>
            <a:r>
              <a:rPr lang="en-US" dirty="0"/>
              <a:t>SENDCo: </a:t>
            </a:r>
            <a:r>
              <a:rPr lang="en-US" dirty="0" err="1"/>
              <a:t>Mrs</a:t>
            </a:r>
            <a:r>
              <a:rPr lang="en-US" dirty="0"/>
              <a:t> K Black</a:t>
            </a:r>
          </a:p>
        </p:txBody>
      </p:sp>
      <p:sp>
        <p:nvSpPr>
          <p:cNvPr id="4" name="TextBox 3">
            <a:extLst>
              <a:ext uri="{FF2B5EF4-FFF2-40B4-BE49-F238E27FC236}">
                <a16:creationId xmlns:a16="http://schemas.microsoft.com/office/drawing/2014/main" id="{13969555-80C6-DCA0-516C-2FDABFA3510E}"/>
              </a:ext>
            </a:extLst>
          </p:cNvPr>
          <p:cNvSpPr txBox="1"/>
          <p:nvPr/>
        </p:nvSpPr>
        <p:spPr>
          <a:xfrm>
            <a:off x="1286766" y="5136942"/>
            <a:ext cx="9381234"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dirty="0"/>
              <a:t>This report explains how </a:t>
            </a:r>
            <a:r>
              <a:rPr lang="en-US" sz="2000" dirty="0" err="1"/>
              <a:t>Welland</a:t>
            </a:r>
            <a:r>
              <a:rPr lang="en-US" sz="2000" dirty="0"/>
              <a:t> Academy support pupils with Special Educational needs and require additional support to access learning.</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08953E74-D241-4DDF-8508-F0365EA13A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5C3C901A-B2F4-4A3C-BCDD-7C8D587EC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0"/>
            <a:ext cx="12192000" cy="2371134"/>
          </a:xfrm>
          <a:custGeom>
            <a:avLst/>
            <a:gdLst>
              <a:gd name="connsiteX0" fmla="*/ 0 w 12192000"/>
              <a:gd name="connsiteY0" fmla="*/ 0 h 2515690"/>
              <a:gd name="connsiteX1" fmla="*/ 170442 w 12192000"/>
              <a:gd name="connsiteY1" fmla="*/ 96074 h 2515690"/>
              <a:gd name="connsiteX2" fmla="*/ 424739 w 12192000"/>
              <a:gd name="connsiteY2" fmla="*/ 224865 h 2515690"/>
              <a:gd name="connsiteX3" fmla="*/ 748273 w 12192000"/>
              <a:gd name="connsiteY3" fmla="*/ 373939 h 2515690"/>
              <a:gd name="connsiteX4" fmla="*/ 1037058 w 12192000"/>
              <a:gd name="connsiteY4" fmla="*/ 499994 h 2515690"/>
              <a:gd name="connsiteX5" fmla="*/ 1101312 w 12192000"/>
              <a:gd name="connsiteY5" fmla="*/ 428540 h 2515690"/>
              <a:gd name="connsiteX6" fmla="*/ 1367071 w 12192000"/>
              <a:gd name="connsiteY6" fmla="*/ 516118 h 2515690"/>
              <a:gd name="connsiteX7" fmla="*/ 2189943 w 12192000"/>
              <a:gd name="connsiteY7" fmla="*/ 794533 h 2515690"/>
              <a:gd name="connsiteX8" fmla="*/ 2390329 w 12192000"/>
              <a:gd name="connsiteY8" fmla="*/ 920897 h 2515690"/>
              <a:gd name="connsiteX9" fmla="*/ 2459570 w 12192000"/>
              <a:gd name="connsiteY9" fmla="*/ 983740 h 2515690"/>
              <a:gd name="connsiteX10" fmla="*/ 2503252 w 12192000"/>
              <a:gd name="connsiteY10" fmla="*/ 1000151 h 2515690"/>
              <a:gd name="connsiteX11" fmla="*/ 2503252 w 12192000"/>
              <a:gd name="connsiteY11" fmla="*/ 1008273 h 2515690"/>
              <a:gd name="connsiteX12" fmla="*/ 2511191 w 12192000"/>
              <a:gd name="connsiteY12" fmla="*/ 1009499 h 2515690"/>
              <a:gd name="connsiteX13" fmla="*/ 2565029 w 12192000"/>
              <a:gd name="connsiteY13" fmla="*/ 1015977 h 2515690"/>
              <a:gd name="connsiteX14" fmla="*/ 2593745 w 12192000"/>
              <a:gd name="connsiteY14" fmla="*/ 1019963 h 2515690"/>
              <a:gd name="connsiteX15" fmla="*/ 2591015 w 12192000"/>
              <a:gd name="connsiteY15" fmla="*/ 1019651 h 2515690"/>
              <a:gd name="connsiteX16" fmla="*/ 2590137 w 12192000"/>
              <a:gd name="connsiteY16" fmla="*/ 1019549 h 2515690"/>
              <a:gd name="connsiteX17" fmla="*/ 2589021 w 12192000"/>
              <a:gd name="connsiteY17" fmla="*/ 1019424 h 2515690"/>
              <a:gd name="connsiteX18" fmla="*/ 2591015 w 12192000"/>
              <a:gd name="connsiteY18" fmla="*/ 1019651 h 2515690"/>
              <a:gd name="connsiteX19" fmla="*/ 2602385 w 12192000"/>
              <a:gd name="connsiteY19" fmla="*/ 1020975 h 2515690"/>
              <a:gd name="connsiteX20" fmla="*/ 2614445 w 12192000"/>
              <a:gd name="connsiteY20" fmla="*/ 1022389 h 2515690"/>
              <a:gd name="connsiteX21" fmla="*/ 2614445 w 12192000"/>
              <a:gd name="connsiteY21" fmla="*/ 1020966 h 2515690"/>
              <a:gd name="connsiteX22" fmla="*/ 2676661 w 12192000"/>
              <a:gd name="connsiteY22" fmla="*/ 1029355 h 2515690"/>
              <a:gd name="connsiteX23" fmla="*/ 2788597 w 12192000"/>
              <a:gd name="connsiteY23" fmla="*/ 1048926 h 2515690"/>
              <a:gd name="connsiteX24" fmla="*/ 2812742 w 12192000"/>
              <a:gd name="connsiteY24" fmla="*/ 1057667 h 2515690"/>
              <a:gd name="connsiteX25" fmla="*/ 2970201 w 12192000"/>
              <a:gd name="connsiteY25" fmla="*/ 949091 h 2515690"/>
              <a:gd name="connsiteX26" fmla="*/ 3030610 w 12192000"/>
              <a:gd name="connsiteY26" fmla="*/ 1049340 h 2515690"/>
              <a:gd name="connsiteX27" fmla="*/ 3058913 w 12192000"/>
              <a:gd name="connsiteY27" fmla="*/ 1048085 h 2515690"/>
              <a:gd name="connsiteX28" fmla="*/ 3072697 w 12192000"/>
              <a:gd name="connsiteY28" fmla="*/ 1045316 h 2515690"/>
              <a:gd name="connsiteX29" fmla="*/ 3083305 w 12192000"/>
              <a:gd name="connsiteY29" fmla="*/ 1040550 h 2515690"/>
              <a:gd name="connsiteX30" fmla="*/ 3125603 w 12192000"/>
              <a:gd name="connsiteY30" fmla="*/ 1004583 h 2515690"/>
              <a:gd name="connsiteX31" fmla="*/ 3385106 w 12192000"/>
              <a:gd name="connsiteY31" fmla="*/ 1042233 h 2515690"/>
              <a:gd name="connsiteX32" fmla="*/ 3424945 w 12192000"/>
              <a:gd name="connsiteY32" fmla="*/ 1065268 h 2515690"/>
              <a:gd name="connsiteX33" fmla="*/ 3436948 w 12192000"/>
              <a:gd name="connsiteY33" fmla="*/ 1068018 h 2515690"/>
              <a:gd name="connsiteX34" fmla="*/ 3466714 w 12192000"/>
              <a:gd name="connsiteY34" fmla="*/ 1063419 h 2515690"/>
              <a:gd name="connsiteX35" fmla="*/ 3550909 w 12192000"/>
              <a:gd name="connsiteY35" fmla="*/ 1044511 h 2515690"/>
              <a:gd name="connsiteX36" fmla="*/ 3555900 w 12192000"/>
              <a:gd name="connsiteY36" fmla="*/ 1041996 h 2515690"/>
              <a:gd name="connsiteX37" fmla="*/ 3625978 w 12192000"/>
              <a:gd name="connsiteY37" fmla="*/ 1023459 h 2515690"/>
              <a:gd name="connsiteX38" fmla="*/ 3632465 w 12192000"/>
              <a:gd name="connsiteY38" fmla="*/ 1023522 h 2515690"/>
              <a:gd name="connsiteX39" fmla="*/ 3649063 w 12192000"/>
              <a:gd name="connsiteY39" fmla="*/ 1018726 h 2515690"/>
              <a:gd name="connsiteX40" fmla="*/ 3805954 w 12192000"/>
              <a:gd name="connsiteY40" fmla="*/ 917517 h 2515690"/>
              <a:gd name="connsiteX41" fmla="*/ 4020506 w 12192000"/>
              <a:gd name="connsiteY41" fmla="*/ 816231 h 2515690"/>
              <a:gd name="connsiteX42" fmla="*/ 4233682 w 12192000"/>
              <a:gd name="connsiteY42" fmla="*/ 799511 h 2515690"/>
              <a:gd name="connsiteX43" fmla="*/ 4306552 w 12192000"/>
              <a:gd name="connsiteY43" fmla="*/ 610207 h 2515690"/>
              <a:gd name="connsiteX44" fmla="*/ 4816604 w 12192000"/>
              <a:gd name="connsiteY44" fmla="*/ 773163 h 2515690"/>
              <a:gd name="connsiteX45" fmla="*/ 4916502 w 12192000"/>
              <a:gd name="connsiteY45" fmla="*/ 788104 h 2515690"/>
              <a:gd name="connsiteX46" fmla="*/ 5224415 w 12192000"/>
              <a:gd name="connsiteY46" fmla="*/ 674418 h 2515690"/>
              <a:gd name="connsiteX47" fmla="*/ 5274077 w 12192000"/>
              <a:gd name="connsiteY47" fmla="*/ 655978 h 2515690"/>
              <a:gd name="connsiteX48" fmla="*/ 5371217 w 12192000"/>
              <a:gd name="connsiteY48" fmla="*/ 614372 h 2515690"/>
              <a:gd name="connsiteX49" fmla="*/ 5364523 w 12192000"/>
              <a:gd name="connsiteY49" fmla="*/ 502501 h 2515690"/>
              <a:gd name="connsiteX50" fmla="*/ 5457871 w 12192000"/>
              <a:gd name="connsiteY50" fmla="*/ 558285 h 2515690"/>
              <a:gd name="connsiteX51" fmla="*/ 5750580 w 12192000"/>
              <a:gd name="connsiteY51" fmla="*/ 663503 h 2515690"/>
              <a:gd name="connsiteX52" fmla="*/ 5976618 w 12192000"/>
              <a:gd name="connsiteY52" fmla="*/ 582652 h 2515690"/>
              <a:gd name="connsiteX53" fmla="*/ 6009346 w 12192000"/>
              <a:gd name="connsiteY53" fmla="*/ 559470 h 2515690"/>
              <a:gd name="connsiteX54" fmla="*/ 6069735 w 12192000"/>
              <a:gd name="connsiteY54" fmla="*/ 587803 h 2515690"/>
              <a:gd name="connsiteX55" fmla="*/ 6270319 w 12192000"/>
              <a:gd name="connsiteY55" fmla="*/ 643982 h 2515690"/>
              <a:gd name="connsiteX56" fmla="*/ 6406781 w 12192000"/>
              <a:gd name="connsiteY56" fmla="*/ 672327 h 2515690"/>
              <a:gd name="connsiteX57" fmla="*/ 6469508 w 12192000"/>
              <a:gd name="connsiteY57" fmla="*/ 708574 h 2515690"/>
              <a:gd name="connsiteX58" fmla="*/ 6515869 w 12192000"/>
              <a:gd name="connsiteY58" fmla="*/ 715738 h 2515690"/>
              <a:gd name="connsiteX59" fmla="*/ 6725938 w 12192000"/>
              <a:gd name="connsiteY59" fmla="*/ 691128 h 2515690"/>
              <a:gd name="connsiteX60" fmla="*/ 6778240 w 12192000"/>
              <a:gd name="connsiteY60" fmla="*/ 678998 h 2515690"/>
              <a:gd name="connsiteX61" fmla="*/ 6806944 w 12192000"/>
              <a:gd name="connsiteY61" fmla="*/ 646178 h 2515690"/>
              <a:gd name="connsiteX62" fmla="*/ 6830632 w 12192000"/>
              <a:gd name="connsiteY62" fmla="*/ 633915 h 2515690"/>
              <a:gd name="connsiteX63" fmla="*/ 6858072 w 12192000"/>
              <a:gd name="connsiteY63" fmla="*/ 646178 h 2515690"/>
              <a:gd name="connsiteX64" fmla="*/ 6891322 w 12192000"/>
              <a:gd name="connsiteY64" fmla="*/ 678998 h 2515690"/>
              <a:gd name="connsiteX65" fmla="*/ 6951905 w 12192000"/>
              <a:gd name="connsiteY65" fmla="*/ 691128 h 2515690"/>
              <a:gd name="connsiteX66" fmla="*/ 7195246 w 12192000"/>
              <a:gd name="connsiteY66" fmla="*/ 715738 h 2515690"/>
              <a:gd name="connsiteX67" fmla="*/ 7248949 w 12192000"/>
              <a:gd name="connsiteY67" fmla="*/ 708574 h 2515690"/>
              <a:gd name="connsiteX68" fmla="*/ 7321609 w 12192000"/>
              <a:gd name="connsiteY68" fmla="*/ 672327 h 2515690"/>
              <a:gd name="connsiteX69" fmla="*/ 7479684 w 12192000"/>
              <a:gd name="connsiteY69" fmla="*/ 643982 h 2515690"/>
              <a:gd name="connsiteX70" fmla="*/ 7712035 w 12192000"/>
              <a:gd name="connsiteY70" fmla="*/ 587803 h 2515690"/>
              <a:gd name="connsiteX71" fmla="*/ 7781987 w 12192000"/>
              <a:gd name="connsiteY71" fmla="*/ 559470 h 2515690"/>
              <a:gd name="connsiteX72" fmla="*/ 7819900 w 12192000"/>
              <a:gd name="connsiteY72" fmla="*/ 582652 h 2515690"/>
              <a:gd name="connsiteX73" fmla="*/ 8081736 w 12192000"/>
              <a:gd name="connsiteY73" fmla="*/ 663503 h 2515690"/>
              <a:gd name="connsiteX74" fmla="*/ 8420801 w 12192000"/>
              <a:gd name="connsiteY74" fmla="*/ 558285 h 2515690"/>
              <a:gd name="connsiteX75" fmla="*/ 8528933 w 12192000"/>
              <a:gd name="connsiteY75" fmla="*/ 502501 h 2515690"/>
              <a:gd name="connsiteX76" fmla="*/ 8521178 w 12192000"/>
              <a:gd name="connsiteY76" fmla="*/ 614372 h 2515690"/>
              <a:gd name="connsiteX77" fmla="*/ 8633702 w 12192000"/>
              <a:gd name="connsiteY77" fmla="*/ 655978 h 2515690"/>
              <a:gd name="connsiteX78" fmla="*/ 8691231 w 12192000"/>
              <a:gd name="connsiteY78" fmla="*/ 674418 h 2515690"/>
              <a:gd name="connsiteX79" fmla="*/ 9047908 w 12192000"/>
              <a:gd name="connsiteY79" fmla="*/ 788104 h 2515690"/>
              <a:gd name="connsiteX80" fmla="*/ 9163628 w 12192000"/>
              <a:gd name="connsiteY80" fmla="*/ 773163 h 2515690"/>
              <a:gd name="connsiteX81" fmla="*/ 9754459 w 12192000"/>
              <a:gd name="connsiteY81" fmla="*/ 610207 h 2515690"/>
              <a:gd name="connsiteX82" fmla="*/ 9838868 w 12192000"/>
              <a:gd name="connsiteY82" fmla="*/ 799511 h 2515690"/>
              <a:gd name="connsiteX83" fmla="*/ 10085808 w 12192000"/>
              <a:gd name="connsiteY83" fmla="*/ 816231 h 2515690"/>
              <a:gd name="connsiteX84" fmla="*/ 10334338 w 12192000"/>
              <a:gd name="connsiteY84" fmla="*/ 917517 h 2515690"/>
              <a:gd name="connsiteX85" fmla="*/ 10516076 w 12192000"/>
              <a:gd name="connsiteY85" fmla="*/ 1018726 h 2515690"/>
              <a:gd name="connsiteX86" fmla="*/ 10535302 w 12192000"/>
              <a:gd name="connsiteY86" fmla="*/ 1023522 h 2515690"/>
              <a:gd name="connsiteX87" fmla="*/ 10542819 w 12192000"/>
              <a:gd name="connsiteY87" fmla="*/ 1023458 h 2515690"/>
              <a:gd name="connsiteX88" fmla="*/ 10623994 w 12192000"/>
              <a:gd name="connsiteY88" fmla="*/ 1041996 h 2515690"/>
              <a:gd name="connsiteX89" fmla="*/ 10629774 w 12192000"/>
              <a:gd name="connsiteY89" fmla="*/ 1044511 h 2515690"/>
              <a:gd name="connsiteX90" fmla="*/ 10727305 w 12192000"/>
              <a:gd name="connsiteY90" fmla="*/ 1063419 h 2515690"/>
              <a:gd name="connsiteX91" fmla="*/ 10761785 w 12192000"/>
              <a:gd name="connsiteY91" fmla="*/ 1068017 h 2515690"/>
              <a:gd name="connsiteX92" fmla="*/ 10775688 w 12192000"/>
              <a:gd name="connsiteY92" fmla="*/ 1065268 h 2515690"/>
              <a:gd name="connsiteX93" fmla="*/ 10821837 w 12192000"/>
              <a:gd name="connsiteY93" fmla="*/ 1042232 h 2515690"/>
              <a:gd name="connsiteX94" fmla="*/ 11122438 w 12192000"/>
              <a:gd name="connsiteY94" fmla="*/ 1004583 h 2515690"/>
              <a:gd name="connsiteX95" fmla="*/ 11171433 w 12192000"/>
              <a:gd name="connsiteY95" fmla="*/ 1040550 h 2515690"/>
              <a:gd name="connsiteX96" fmla="*/ 11183724 w 12192000"/>
              <a:gd name="connsiteY96" fmla="*/ 1045316 h 2515690"/>
              <a:gd name="connsiteX97" fmla="*/ 11199690 w 12192000"/>
              <a:gd name="connsiteY97" fmla="*/ 1048085 h 2515690"/>
              <a:gd name="connsiteX98" fmla="*/ 11232475 w 12192000"/>
              <a:gd name="connsiteY98" fmla="*/ 1049340 h 2515690"/>
              <a:gd name="connsiteX99" fmla="*/ 11302451 w 12192000"/>
              <a:gd name="connsiteY99" fmla="*/ 949091 h 2515690"/>
              <a:gd name="connsiteX100" fmla="*/ 11484849 w 12192000"/>
              <a:gd name="connsiteY100" fmla="*/ 1057667 h 2515690"/>
              <a:gd name="connsiteX101" fmla="*/ 11512818 w 12192000"/>
              <a:gd name="connsiteY101" fmla="*/ 1048926 h 2515690"/>
              <a:gd name="connsiteX102" fmla="*/ 11642481 w 12192000"/>
              <a:gd name="connsiteY102" fmla="*/ 1029355 h 2515690"/>
              <a:gd name="connsiteX103" fmla="*/ 11714551 w 12192000"/>
              <a:gd name="connsiteY103" fmla="*/ 1020966 h 2515690"/>
              <a:gd name="connsiteX104" fmla="*/ 11714551 w 12192000"/>
              <a:gd name="connsiteY104" fmla="*/ 1022389 h 2515690"/>
              <a:gd name="connsiteX105" fmla="*/ 11728519 w 12192000"/>
              <a:gd name="connsiteY105" fmla="*/ 1020975 h 2515690"/>
              <a:gd name="connsiteX106" fmla="*/ 11741691 w 12192000"/>
              <a:gd name="connsiteY106" fmla="*/ 1019651 h 2515690"/>
              <a:gd name="connsiteX107" fmla="*/ 11743999 w 12192000"/>
              <a:gd name="connsiteY107" fmla="*/ 1019424 h 2515690"/>
              <a:gd name="connsiteX108" fmla="*/ 11742709 w 12192000"/>
              <a:gd name="connsiteY108" fmla="*/ 1019549 h 2515690"/>
              <a:gd name="connsiteX109" fmla="*/ 11741691 w 12192000"/>
              <a:gd name="connsiteY109" fmla="*/ 1019651 h 2515690"/>
              <a:gd name="connsiteX110" fmla="*/ 11738529 w 12192000"/>
              <a:gd name="connsiteY110" fmla="*/ 1019963 h 2515690"/>
              <a:gd name="connsiteX111" fmla="*/ 11771791 w 12192000"/>
              <a:gd name="connsiteY111" fmla="*/ 1015977 h 2515690"/>
              <a:gd name="connsiteX112" fmla="*/ 11834157 w 12192000"/>
              <a:gd name="connsiteY112" fmla="*/ 1009499 h 2515690"/>
              <a:gd name="connsiteX113" fmla="*/ 11843354 w 12192000"/>
              <a:gd name="connsiteY113" fmla="*/ 1008273 h 2515690"/>
              <a:gd name="connsiteX114" fmla="*/ 11843354 w 12192000"/>
              <a:gd name="connsiteY114" fmla="*/ 1000151 h 2515690"/>
              <a:gd name="connsiteX115" fmla="*/ 11893955 w 12192000"/>
              <a:gd name="connsiteY115" fmla="*/ 983740 h 2515690"/>
              <a:gd name="connsiteX116" fmla="*/ 11974160 w 12192000"/>
              <a:gd name="connsiteY116" fmla="*/ 920897 h 2515690"/>
              <a:gd name="connsiteX117" fmla="*/ 12143531 w 12192000"/>
              <a:gd name="connsiteY117" fmla="*/ 823664 h 2515690"/>
              <a:gd name="connsiteX118" fmla="*/ 12192000 w 12192000"/>
              <a:gd name="connsiteY118" fmla="*/ 801163 h 2515690"/>
              <a:gd name="connsiteX119" fmla="*/ 12192000 w 12192000"/>
              <a:gd name="connsiteY119" fmla="*/ 2515690 h 2515690"/>
              <a:gd name="connsiteX120" fmla="*/ 0 w 12192000"/>
              <a:gd name="connsiteY120" fmla="*/ 2515690 h 2515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12192000" h="2515690">
                <a:moveTo>
                  <a:pt x="0" y="0"/>
                </a:moveTo>
                <a:lnTo>
                  <a:pt x="170442" y="96074"/>
                </a:lnTo>
                <a:cubicBezTo>
                  <a:pt x="323315" y="179510"/>
                  <a:pt x="418777" y="223899"/>
                  <a:pt x="424739" y="224865"/>
                </a:cubicBezTo>
                <a:cubicBezTo>
                  <a:pt x="573781" y="248496"/>
                  <a:pt x="654649" y="314572"/>
                  <a:pt x="748273" y="373939"/>
                </a:cubicBezTo>
                <a:cubicBezTo>
                  <a:pt x="830321" y="425631"/>
                  <a:pt x="917271" y="480784"/>
                  <a:pt x="1037058" y="499994"/>
                </a:cubicBezTo>
                <a:cubicBezTo>
                  <a:pt x="1195925" y="525362"/>
                  <a:pt x="1048105" y="445478"/>
                  <a:pt x="1101312" y="428540"/>
                </a:cubicBezTo>
                <a:cubicBezTo>
                  <a:pt x="1188473" y="458169"/>
                  <a:pt x="1274625" y="505369"/>
                  <a:pt x="1367071" y="516118"/>
                </a:cubicBezTo>
                <a:cubicBezTo>
                  <a:pt x="1701323" y="554463"/>
                  <a:pt x="1964451" y="648887"/>
                  <a:pt x="2189943" y="794533"/>
                </a:cubicBezTo>
                <a:cubicBezTo>
                  <a:pt x="2255082" y="836300"/>
                  <a:pt x="2357481" y="862342"/>
                  <a:pt x="2390329" y="920897"/>
                </a:cubicBezTo>
                <a:cubicBezTo>
                  <a:pt x="2406050" y="949359"/>
                  <a:pt x="2430126" y="969285"/>
                  <a:pt x="2459570" y="983740"/>
                </a:cubicBezTo>
                <a:lnTo>
                  <a:pt x="2503252" y="1000151"/>
                </a:lnTo>
                <a:lnTo>
                  <a:pt x="2503252" y="1008273"/>
                </a:lnTo>
                <a:lnTo>
                  <a:pt x="2511191" y="1009499"/>
                </a:lnTo>
                <a:cubicBezTo>
                  <a:pt x="2529847" y="1011974"/>
                  <a:pt x="2562849" y="1015701"/>
                  <a:pt x="2565029" y="1015977"/>
                </a:cubicBezTo>
                <a:cubicBezTo>
                  <a:pt x="2610845" y="1021778"/>
                  <a:pt x="2601577" y="1020837"/>
                  <a:pt x="2593745" y="1019963"/>
                </a:cubicBezTo>
                <a:lnTo>
                  <a:pt x="2591015" y="1019651"/>
                </a:lnTo>
                <a:lnTo>
                  <a:pt x="2590137" y="1019549"/>
                </a:lnTo>
                <a:cubicBezTo>
                  <a:pt x="2588203" y="1019326"/>
                  <a:pt x="2588125" y="1019321"/>
                  <a:pt x="2589021" y="1019424"/>
                </a:cubicBezTo>
                <a:lnTo>
                  <a:pt x="2591015" y="1019651"/>
                </a:lnTo>
                <a:lnTo>
                  <a:pt x="2602385" y="1020975"/>
                </a:lnTo>
                <a:lnTo>
                  <a:pt x="2614445" y="1022389"/>
                </a:lnTo>
                <a:lnTo>
                  <a:pt x="2614445" y="1020966"/>
                </a:lnTo>
                <a:lnTo>
                  <a:pt x="2676661" y="1029355"/>
                </a:lnTo>
                <a:cubicBezTo>
                  <a:pt x="2715592" y="1034194"/>
                  <a:pt x="2753901" y="1039695"/>
                  <a:pt x="2788597" y="1048926"/>
                </a:cubicBezTo>
                <a:lnTo>
                  <a:pt x="2812742" y="1057667"/>
                </a:lnTo>
                <a:lnTo>
                  <a:pt x="2970201" y="949091"/>
                </a:lnTo>
                <a:cubicBezTo>
                  <a:pt x="3052785" y="982961"/>
                  <a:pt x="2996105" y="1020057"/>
                  <a:pt x="3030610" y="1049340"/>
                </a:cubicBezTo>
                <a:cubicBezTo>
                  <a:pt x="3039005" y="1048442"/>
                  <a:pt x="3049621" y="1048500"/>
                  <a:pt x="3058913" y="1048085"/>
                </a:cubicBezTo>
                <a:lnTo>
                  <a:pt x="3072697" y="1045316"/>
                </a:lnTo>
                <a:lnTo>
                  <a:pt x="3083305" y="1040550"/>
                </a:lnTo>
                <a:lnTo>
                  <a:pt x="3125603" y="1004583"/>
                </a:lnTo>
                <a:cubicBezTo>
                  <a:pt x="3221669" y="925596"/>
                  <a:pt x="3242489" y="937564"/>
                  <a:pt x="3385106" y="1042233"/>
                </a:cubicBezTo>
                <a:cubicBezTo>
                  <a:pt x="3399403" y="1052670"/>
                  <a:pt x="3412529" y="1060209"/>
                  <a:pt x="3424945" y="1065268"/>
                </a:cubicBezTo>
                <a:lnTo>
                  <a:pt x="3436948" y="1068018"/>
                </a:lnTo>
                <a:lnTo>
                  <a:pt x="3466714" y="1063419"/>
                </a:lnTo>
                <a:lnTo>
                  <a:pt x="3550909" y="1044511"/>
                </a:lnTo>
                <a:lnTo>
                  <a:pt x="3555900" y="1041996"/>
                </a:lnTo>
                <a:cubicBezTo>
                  <a:pt x="3573827" y="1033454"/>
                  <a:pt x="3594382" y="1025941"/>
                  <a:pt x="3625978" y="1023459"/>
                </a:cubicBezTo>
                <a:lnTo>
                  <a:pt x="3632465" y="1023522"/>
                </a:lnTo>
                <a:lnTo>
                  <a:pt x="3649063" y="1018726"/>
                </a:lnTo>
                <a:cubicBezTo>
                  <a:pt x="3741849" y="989371"/>
                  <a:pt x="3810578" y="953657"/>
                  <a:pt x="3805954" y="917517"/>
                </a:cubicBezTo>
                <a:cubicBezTo>
                  <a:pt x="4031729" y="953901"/>
                  <a:pt x="4031729" y="953901"/>
                  <a:pt x="4020506" y="816231"/>
                </a:cubicBezTo>
                <a:cubicBezTo>
                  <a:pt x="4171643" y="865324"/>
                  <a:pt x="4206308" y="864422"/>
                  <a:pt x="4233682" y="799511"/>
                </a:cubicBezTo>
                <a:cubicBezTo>
                  <a:pt x="4260226" y="737017"/>
                  <a:pt x="4254728" y="668575"/>
                  <a:pt x="4306552" y="610207"/>
                </a:cubicBezTo>
                <a:cubicBezTo>
                  <a:pt x="4495313" y="657923"/>
                  <a:pt x="4699922" y="667347"/>
                  <a:pt x="4816604" y="773163"/>
                </a:cubicBezTo>
                <a:cubicBezTo>
                  <a:pt x="4834734" y="789836"/>
                  <a:pt x="4890507" y="799946"/>
                  <a:pt x="4916502" y="788104"/>
                </a:cubicBezTo>
                <a:cubicBezTo>
                  <a:pt x="5013526" y="746101"/>
                  <a:pt x="5238129" y="796871"/>
                  <a:pt x="5224415" y="674418"/>
                </a:cubicBezTo>
                <a:cubicBezTo>
                  <a:pt x="5223051" y="659300"/>
                  <a:pt x="5240524" y="644890"/>
                  <a:pt x="5274077" y="655978"/>
                </a:cubicBezTo>
                <a:cubicBezTo>
                  <a:pt x="5388582" y="694066"/>
                  <a:pt x="5367022" y="644784"/>
                  <a:pt x="5371217" y="614372"/>
                </a:cubicBezTo>
                <a:cubicBezTo>
                  <a:pt x="5375856" y="577567"/>
                  <a:pt x="5319010" y="537578"/>
                  <a:pt x="5364523" y="502501"/>
                </a:cubicBezTo>
                <a:cubicBezTo>
                  <a:pt x="5425408" y="508891"/>
                  <a:pt x="5433299" y="538191"/>
                  <a:pt x="5457871" y="558285"/>
                </a:cubicBezTo>
                <a:cubicBezTo>
                  <a:pt x="5530352" y="617005"/>
                  <a:pt x="5609566" y="664386"/>
                  <a:pt x="5750580" y="663503"/>
                </a:cubicBezTo>
                <a:cubicBezTo>
                  <a:pt x="5864519" y="662926"/>
                  <a:pt x="5966527" y="666650"/>
                  <a:pt x="5976618" y="582652"/>
                </a:cubicBezTo>
                <a:cubicBezTo>
                  <a:pt x="5978145" y="569455"/>
                  <a:pt x="5990792" y="562346"/>
                  <a:pt x="6009346" y="559470"/>
                </a:cubicBezTo>
                <a:cubicBezTo>
                  <a:pt x="6030639" y="568485"/>
                  <a:pt x="6052592" y="577083"/>
                  <a:pt x="6069735" y="587803"/>
                </a:cubicBezTo>
                <a:cubicBezTo>
                  <a:pt x="6126182" y="623812"/>
                  <a:pt x="6196945" y="634730"/>
                  <a:pt x="6270319" y="643982"/>
                </a:cubicBezTo>
                <a:cubicBezTo>
                  <a:pt x="6317101" y="649940"/>
                  <a:pt x="6363466" y="657107"/>
                  <a:pt x="6406781" y="672327"/>
                </a:cubicBezTo>
                <a:cubicBezTo>
                  <a:pt x="6433586" y="681598"/>
                  <a:pt x="6454928" y="693402"/>
                  <a:pt x="6469508" y="708574"/>
                </a:cubicBezTo>
                <a:cubicBezTo>
                  <a:pt x="6482729" y="721786"/>
                  <a:pt x="6496225" y="725422"/>
                  <a:pt x="6515869" y="715738"/>
                </a:cubicBezTo>
                <a:cubicBezTo>
                  <a:pt x="6572200" y="688353"/>
                  <a:pt x="6639257" y="676241"/>
                  <a:pt x="6725938" y="691128"/>
                </a:cubicBezTo>
                <a:cubicBezTo>
                  <a:pt x="6752109" y="695629"/>
                  <a:pt x="6772625" y="691505"/>
                  <a:pt x="6778240" y="678998"/>
                </a:cubicBezTo>
                <a:cubicBezTo>
                  <a:pt x="6784286" y="665981"/>
                  <a:pt x="6794269" y="655280"/>
                  <a:pt x="6806944" y="646178"/>
                </a:cubicBezTo>
                <a:lnTo>
                  <a:pt x="6830632" y="633915"/>
                </a:lnTo>
                <a:lnTo>
                  <a:pt x="6858072" y="646178"/>
                </a:lnTo>
                <a:cubicBezTo>
                  <a:pt x="6872754" y="655280"/>
                  <a:pt x="6884317" y="665981"/>
                  <a:pt x="6891322" y="678998"/>
                </a:cubicBezTo>
                <a:cubicBezTo>
                  <a:pt x="6897826" y="691505"/>
                  <a:pt x="6921592" y="695629"/>
                  <a:pt x="6951905" y="691128"/>
                </a:cubicBezTo>
                <a:cubicBezTo>
                  <a:pt x="7052317" y="676241"/>
                  <a:pt x="7129994" y="688353"/>
                  <a:pt x="7195246" y="715738"/>
                </a:cubicBezTo>
                <a:cubicBezTo>
                  <a:pt x="7217999" y="725422"/>
                  <a:pt x="7233634" y="721786"/>
                  <a:pt x="7248949" y="708574"/>
                </a:cubicBezTo>
                <a:cubicBezTo>
                  <a:pt x="7265838" y="693402"/>
                  <a:pt x="7290560" y="681598"/>
                  <a:pt x="7321609" y="672327"/>
                </a:cubicBezTo>
                <a:cubicBezTo>
                  <a:pt x="7371785" y="657107"/>
                  <a:pt x="7425493" y="649940"/>
                  <a:pt x="7479684" y="643982"/>
                </a:cubicBezTo>
                <a:cubicBezTo>
                  <a:pt x="7564679" y="634730"/>
                  <a:pt x="7646649" y="623812"/>
                  <a:pt x="7712035" y="587803"/>
                </a:cubicBezTo>
                <a:cubicBezTo>
                  <a:pt x="7731892" y="577083"/>
                  <a:pt x="7757322" y="568485"/>
                  <a:pt x="7781987" y="559470"/>
                </a:cubicBezTo>
                <a:cubicBezTo>
                  <a:pt x="7803481" y="562346"/>
                  <a:pt x="7818130" y="569455"/>
                  <a:pt x="7819900" y="582652"/>
                </a:cubicBezTo>
                <a:cubicBezTo>
                  <a:pt x="7831588" y="666650"/>
                  <a:pt x="7949751" y="662926"/>
                  <a:pt x="8081736" y="663503"/>
                </a:cubicBezTo>
                <a:cubicBezTo>
                  <a:pt x="8245081" y="664386"/>
                  <a:pt x="8336842" y="617005"/>
                  <a:pt x="8420801" y="558285"/>
                </a:cubicBezTo>
                <a:cubicBezTo>
                  <a:pt x="8449265" y="538191"/>
                  <a:pt x="8458404" y="508890"/>
                  <a:pt x="8528933" y="502501"/>
                </a:cubicBezTo>
                <a:cubicBezTo>
                  <a:pt x="8581654" y="537578"/>
                  <a:pt x="8515805" y="577567"/>
                  <a:pt x="8521178" y="614372"/>
                </a:cubicBezTo>
                <a:cubicBezTo>
                  <a:pt x="8526038" y="644784"/>
                  <a:pt x="8501063" y="694066"/>
                  <a:pt x="8633702" y="655978"/>
                </a:cubicBezTo>
                <a:cubicBezTo>
                  <a:pt x="8672570" y="644890"/>
                  <a:pt x="8692811" y="659300"/>
                  <a:pt x="8691231" y="674418"/>
                </a:cubicBezTo>
                <a:cubicBezTo>
                  <a:pt x="8675345" y="796871"/>
                  <a:pt x="8935518" y="746101"/>
                  <a:pt x="9047908" y="788104"/>
                </a:cubicBezTo>
                <a:cubicBezTo>
                  <a:pt x="9078021" y="799946"/>
                  <a:pt x="9142627" y="789836"/>
                  <a:pt x="9163628" y="773163"/>
                </a:cubicBezTo>
                <a:cubicBezTo>
                  <a:pt x="9298789" y="667347"/>
                  <a:pt x="9535801" y="657923"/>
                  <a:pt x="9754459" y="610207"/>
                </a:cubicBezTo>
                <a:cubicBezTo>
                  <a:pt x="9814490" y="668575"/>
                  <a:pt x="9808123" y="737017"/>
                  <a:pt x="9838868" y="799511"/>
                </a:cubicBezTo>
                <a:cubicBezTo>
                  <a:pt x="9870579" y="864422"/>
                  <a:pt x="9910733" y="865324"/>
                  <a:pt x="10085808" y="816231"/>
                </a:cubicBezTo>
                <a:cubicBezTo>
                  <a:pt x="10072804" y="953901"/>
                  <a:pt x="10072804" y="953901"/>
                  <a:pt x="10334338" y="917517"/>
                </a:cubicBezTo>
                <a:cubicBezTo>
                  <a:pt x="10328982" y="953657"/>
                  <a:pt x="10408594" y="989371"/>
                  <a:pt x="10516076" y="1018726"/>
                </a:cubicBezTo>
                <a:lnTo>
                  <a:pt x="10535302" y="1023522"/>
                </a:lnTo>
                <a:lnTo>
                  <a:pt x="10542819" y="1023458"/>
                </a:lnTo>
                <a:cubicBezTo>
                  <a:pt x="10579419" y="1025941"/>
                  <a:pt x="10603227" y="1033454"/>
                  <a:pt x="10623994" y="1041996"/>
                </a:cubicBezTo>
                <a:lnTo>
                  <a:pt x="10629774" y="1044511"/>
                </a:lnTo>
                <a:lnTo>
                  <a:pt x="10727305" y="1063419"/>
                </a:lnTo>
                <a:lnTo>
                  <a:pt x="10761785" y="1068017"/>
                </a:lnTo>
                <a:lnTo>
                  <a:pt x="10775688" y="1065268"/>
                </a:lnTo>
                <a:cubicBezTo>
                  <a:pt x="10790070" y="1060209"/>
                  <a:pt x="10805275" y="1052670"/>
                  <a:pt x="10821837" y="1042232"/>
                </a:cubicBezTo>
                <a:cubicBezTo>
                  <a:pt x="10987041" y="937564"/>
                  <a:pt x="11011156" y="925596"/>
                  <a:pt x="11122438" y="1004583"/>
                </a:cubicBezTo>
                <a:lnTo>
                  <a:pt x="11171433" y="1040550"/>
                </a:lnTo>
                <a:lnTo>
                  <a:pt x="11183724" y="1045316"/>
                </a:lnTo>
                <a:lnTo>
                  <a:pt x="11199690" y="1048085"/>
                </a:lnTo>
                <a:cubicBezTo>
                  <a:pt x="11210452" y="1048499"/>
                  <a:pt x="11222752" y="1048442"/>
                  <a:pt x="11232475" y="1049340"/>
                </a:cubicBezTo>
                <a:cubicBezTo>
                  <a:pt x="11272445" y="1020057"/>
                  <a:pt x="11206789" y="982961"/>
                  <a:pt x="11302451" y="949091"/>
                </a:cubicBezTo>
                <a:lnTo>
                  <a:pt x="11484849" y="1057667"/>
                </a:lnTo>
                <a:lnTo>
                  <a:pt x="11512818" y="1048926"/>
                </a:lnTo>
                <a:cubicBezTo>
                  <a:pt x="11553007" y="1039695"/>
                  <a:pt x="11597385" y="1034194"/>
                  <a:pt x="11642481" y="1029355"/>
                </a:cubicBezTo>
                <a:lnTo>
                  <a:pt x="11714551" y="1020966"/>
                </a:lnTo>
                <a:lnTo>
                  <a:pt x="11714551" y="1022389"/>
                </a:lnTo>
                <a:lnTo>
                  <a:pt x="11728519" y="1020975"/>
                </a:lnTo>
                <a:lnTo>
                  <a:pt x="11741691" y="1019651"/>
                </a:lnTo>
                <a:lnTo>
                  <a:pt x="11743999" y="1019424"/>
                </a:lnTo>
                <a:cubicBezTo>
                  <a:pt x="11745037" y="1019320"/>
                  <a:pt x="11744948" y="1019326"/>
                  <a:pt x="11742709" y="1019549"/>
                </a:cubicBezTo>
                <a:lnTo>
                  <a:pt x="11741691" y="1019651"/>
                </a:lnTo>
                <a:lnTo>
                  <a:pt x="11738529" y="1019963"/>
                </a:lnTo>
                <a:cubicBezTo>
                  <a:pt x="11729455" y="1020837"/>
                  <a:pt x="11718720" y="1021778"/>
                  <a:pt x="11771791" y="1015977"/>
                </a:cubicBezTo>
                <a:cubicBezTo>
                  <a:pt x="11774317" y="1015701"/>
                  <a:pt x="11812546" y="1011974"/>
                  <a:pt x="11834157" y="1009499"/>
                </a:cubicBezTo>
                <a:lnTo>
                  <a:pt x="11843354" y="1008273"/>
                </a:lnTo>
                <a:lnTo>
                  <a:pt x="11843354" y="1000151"/>
                </a:lnTo>
                <a:lnTo>
                  <a:pt x="11893955" y="983740"/>
                </a:lnTo>
                <a:cubicBezTo>
                  <a:pt x="11928061" y="969285"/>
                  <a:pt x="11955951" y="949359"/>
                  <a:pt x="11974160" y="920897"/>
                </a:cubicBezTo>
                <a:cubicBezTo>
                  <a:pt x="12002698" y="876981"/>
                  <a:pt x="12076554" y="851353"/>
                  <a:pt x="12143531" y="823664"/>
                </a:cubicBezTo>
                <a:lnTo>
                  <a:pt x="12192000" y="801163"/>
                </a:lnTo>
                <a:lnTo>
                  <a:pt x="12192000" y="2515690"/>
                </a:lnTo>
                <a:lnTo>
                  <a:pt x="0" y="251569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solidFill>
                <a:schemeClr val="tx1"/>
              </a:solidFill>
            </a:endParaRPr>
          </a:p>
        </p:txBody>
      </p:sp>
      <p:sp>
        <p:nvSpPr>
          <p:cNvPr id="2" name="Title 1">
            <a:extLst>
              <a:ext uri="{FF2B5EF4-FFF2-40B4-BE49-F238E27FC236}">
                <a16:creationId xmlns:a16="http://schemas.microsoft.com/office/drawing/2014/main" id="{652D20E7-6FFB-DFCC-43CB-D5C636914A5E}"/>
              </a:ext>
            </a:extLst>
          </p:cNvPr>
          <p:cNvSpPr>
            <a:spLocks noGrp="1"/>
          </p:cNvSpPr>
          <p:nvPr>
            <p:ph type="title"/>
          </p:nvPr>
        </p:nvSpPr>
        <p:spPr>
          <a:xfrm>
            <a:off x="838200" y="365125"/>
            <a:ext cx="10515600" cy="930275"/>
          </a:xfrm>
        </p:spPr>
        <p:txBody>
          <a:bodyPr vert="horz" lIns="91440" tIns="45720" rIns="91440" bIns="45720" rtlCol="0" anchor="ctr">
            <a:normAutofit/>
          </a:bodyPr>
          <a:lstStyle/>
          <a:p>
            <a:r>
              <a:rPr lang="en-US" kern="1200">
                <a:solidFill>
                  <a:schemeClr val="tx1"/>
                </a:solidFill>
                <a:latin typeface="+mj-lt"/>
                <a:ea typeface="+mj-ea"/>
                <a:cs typeface="+mj-cs"/>
              </a:rPr>
              <a:t>Who will support my child</a:t>
            </a:r>
          </a:p>
        </p:txBody>
      </p:sp>
      <p:sp>
        <p:nvSpPr>
          <p:cNvPr id="3" name="Content Placeholder 2">
            <a:extLst>
              <a:ext uri="{FF2B5EF4-FFF2-40B4-BE49-F238E27FC236}">
                <a16:creationId xmlns:a16="http://schemas.microsoft.com/office/drawing/2014/main" id="{7B365C9F-AF34-FA0E-6D6C-936447C62CBB}"/>
              </a:ext>
            </a:extLst>
          </p:cNvPr>
          <p:cNvSpPr>
            <a:spLocks/>
          </p:cNvSpPr>
          <p:nvPr/>
        </p:nvSpPr>
        <p:spPr>
          <a:xfrm>
            <a:off x="555171" y="2011363"/>
            <a:ext cx="4223658" cy="4160837"/>
          </a:xfrm>
          <a:prstGeom prst="rect">
            <a:avLst/>
          </a:prstGeom>
        </p:spPr>
        <p:txBody>
          <a:bodyPr>
            <a:noAutofit/>
          </a:bodyPr>
          <a:lstStyle/>
          <a:p>
            <a:pPr defTabSz="667512">
              <a:spcAft>
                <a:spcPts val="600"/>
              </a:spcAft>
            </a:pPr>
            <a:r>
              <a:rPr lang="en-US" sz="2400" kern="1200" dirty="0">
                <a:solidFill>
                  <a:schemeClr val="tx1"/>
                </a:solidFill>
                <a:latin typeface="+mn-lt"/>
                <a:ea typeface="+mn-ea"/>
                <a:cs typeface="+mn-cs"/>
              </a:rPr>
              <a:t>Our SENDCo is </a:t>
            </a:r>
          </a:p>
          <a:p>
            <a:pPr defTabSz="667512">
              <a:spcAft>
                <a:spcPts val="600"/>
              </a:spcAft>
            </a:pPr>
            <a:r>
              <a:rPr lang="en-US" sz="2400" kern="1200" dirty="0" err="1">
                <a:solidFill>
                  <a:schemeClr val="tx1"/>
                </a:solidFill>
                <a:latin typeface="+mn-lt"/>
                <a:ea typeface="+mn-ea"/>
                <a:cs typeface="+mn-cs"/>
              </a:rPr>
              <a:t>Mrs</a:t>
            </a:r>
            <a:r>
              <a:rPr lang="en-US" sz="2400" kern="1200" dirty="0">
                <a:solidFill>
                  <a:schemeClr val="tx1"/>
                </a:solidFill>
                <a:latin typeface="+mn-lt"/>
                <a:ea typeface="+mn-ea"/>
                <a:cs typeface="+mn-cs"/>
              </a:rPr>
              <a:t> Kathryn Black.</a:t>
            </a:r>
          </a:p>
          <a:p>
            <a:pPr defTabSz="667512">
              <a:spcAft>
                <a:spcPts val="600"/>
              </a:spcAft>
            </a:pPr>
            <a:r>
              <a:rPr lang="en-US" sz="2400" kern="1200" dirty="0" err="1">
                <a:solidFill>
                  <a:schemeClr val="tx1"/>
                </a:solidFill>
                <a:latin typeface="+mn-lt"/>
                <a:ea typeface="+mn-ea"/>
                <a:cs typeface="+mn-cs"/>
              </a:rPr>
              <a:t>Mrs</a:t>
            </a:r>
            <a:r>
              <a:rPr lang="en-US" sz="2400" kern="1200" dirty="0">
                <a:solidFill>
                  <a:schemeClr val="tx1"/>
                </a:solidFill>
                <a:latin typeface="+mn-lt"/>
                <a:ea typeface="+mn-ea"/>
                <a:cs typeface="+mn-cs"/>
              </a:rPr>
              <a:t> Black works </a:t>
            </a:r>
          </a:p>
          <a:p>
            <a:pPr defTabSz="667512">
              <a:spcAft>
                <a:spcPts val="600"/>
              </a:spcAft>
            </a:pPr>
            <a:r>
              <a:rPr lang="en-US" sz="2400" kern="1200" dirty="0">
                <a:solidFill>
                  <a:schemeClr val="tx1"/>
                </a:solidFill>
                <a:latin typeface="+mn-lt"/>
                <a:ea typeface="+mn-ea"/>
                <a:cs typeface="+mn-cs"/>
              </a:rPr>
              <a:t>4 days a week to</a:t>
            </a:r>
          </a:p>
          <a:p>
            <a:pPr defTabSz="667512">
              <a:spcAft>
                <a:spcPts val="600"/>
              </a:spcAft>
            </a:pPr>
            <a:r>
              <a:rPr lang="en-US" sz="2400" kern="1200" dirty="0">
                <a:solidFill>
                  <a:schemeClr val="tx1"/>
                </a:solidFill>
                <a:latin typeface="+mn-lt"/>
                <a:ea typeface="+mn-ea"/>
                <a:cs typeface="+mn-cs"/>
              </a:rPr>
              <a:t> manage The SEND </a:t>
            </a:r>
          </a:p>
          <a:p>
            <a:pPr defTabSz="667512">
              <a:spcAft>
                <a:spcPts val="600"/>
              </a:spcAft>
            </a:pPr>
            <a:r>
              <a:rPr lang="en-US" sz="2400" kern="1200" dirty="0">
                <a:solidFill>
                  <a:schemeClr val="tx1"/>
                </a:solidFill>
                <a:latin typeface="+mn-lt"/>
                <a:ea typeface="+mn-ea"/>
                <a:cs typeface="+mn-cs"/>
              </a:rPr>
              <a:t>Provision and teaches </a:t>
            </a:r>
          </a:p>
          <a:p>
            <a:pPr defTabSz="667512">
              <a:spcAft>
                <a:spcPts val="600"/>
              </a:spcAft>
            </a:pPr>
            <a:r>
              <a:rPr lang="en-US" sz="2400" kern="1200" dirty="0">
                <a:solidFill>
                  <a:schemeClr val="tx1"/>
                </a:solidFill>
                <a:latin typeface="+mn-lt"/>
                <a:ea typeface="+mn-ea"/>
                <a:cs typeface="+mn-cs"/>
              </a:rPr>
              <a:t>1 day a week.</a:t>
            </a:r>
          </a:p>
          <a:p>
            <a:pPr defTabSz="667512">
              <a:spcAft>
                <a:spcPts val="600"/>
              </a:spcAft>
            </a:pPr>
            <a:endParaRPr lang="en-US" sz="2400" kern="1200" dirty="0">
              <a:solidFill>
                <a:schemeClr val="tx1"/>
              </a:solidFill>
              <a:latin typeface="+mn-lt"/>
              <a:ea typeface="+mn-ea"/>
              <a:cs typeface="+mn-cs"/>
            </a:endParaRPr>
          </a:p>
          <a:p>
            <a:pPr defTabSz="667512">
              <a:spcAft>
                <a:spcPts val="600"/>
              </a:spcAft>
            </a:pPr>
            <a:r>
              <a:rPr lang="en-US" sz="2400" kern="1200" dirty="0">
                <a:solidFill>
                  <a:schemeClr val="tx1"/>
                </a:solidFill>
                <a:latin typeface="+mn-lt"/>
                <a:ea typeface="+mn-ea"/>
                <a:cs typeface="+mn-cs"/>
              </a:rPr>
              <a:t>The Assistant SENDCo</a:t>
            </a:r>
          </a:p>
          <a:p>
            <a:pPr defTabSz="667512">
              <a:spcAft>
                <a:spcPts val="600"/>
              </a:spcAft>
            </a:pPr>
            <a:r>
              <a:rPr lang="en-US" sz="2400" kern="1200" dirty="0">
                <a:solidFill>
                  <a:schemeClr val="tx1"/>
                </a:solidFill>
                <a:latin typeface="+mn-lt"/>
                <a:ea typeface="+mn-ea"/>
                <a:cs typeface="+mn-cs"/>
              </a:rPr>
              <a:t> is Nicola </a:t>
            </a:r>
            <a:r>
              <a:rPr lang="en-US" sz="2400" kern="1200" dirty="0" err="1">
                <a:solidFill>
                  <a:schemeClr val="tx1"/>
                </a:solidFill>
                <a:latin typeface="+mn-lt"/>
                <a:ea typeface="+mn-ea"/>
                <a:cs typeface="+mn-cs"/>
              </a:rPr>
              <a:t>McCombe</a:t>
            </a:r>
            <a:r>
              <a:rPr lang="en-US" sz="2400" kern="1200" dirty="0">
                <a:solidFill>
                  <a:schemeClr val="tx1"/>
                </a:solidFill>
                <a:latin typeface="+mn-lt"/>
                <a:ea typeface="+mn-ea"/>
                <a:cs typeface="+mn-cs"/>
              </a:rPr>
              <a:t>.</a:t>
            </a:r>
            <a:endParaRPr lang="en-GB" sz="2400" dirty="0"/>
          </a:p>
        </p:txBody>
      </p:sp>
      <p:sp>
        <p:nvSpPr>
          <p:cNvPr id="4" name="Content Placeholder 3">
            <a:extLst>
              <a:ext uri="{FF2B5EF4-FFF2-40B4-BE49-F238E27FC236}">
                <a16:creationId xmlns:a16="http://schemas.microsoft.com/office/drawing/2014/main" id="{E339A1C3-D78D-980A-4334-1916E1BA6A4C}"/>
              </a:ext>
            </a:extLst>
          </p:cNvPr>
          <p:cNvSpPr>
            <a:spLocks/>
          </p:cNvSpPr>
          <p:nvPr/>
        </p:nvSpPr>
        <p:spPr>
          <a:xfrm>
            <a:off x="6133638" y="2075939"/>
            <a:ext cx="6055314" cy="3829228"/>
          </a:xfrm>
          <a:prstGeom prst="rect">
            <a:avLst/>
          </a:prstGeom>
        </p:spPr>
        <p:txBody>
          <a:bodyPr>
            <a:noAutofit/>
          </a:bodyPr>
          <a:lstStyle/>
          <a:p>
            <a:pPr defTabSz="667512">
              <a:spcAft>
                <a:spcPts val="600"/>
              </a:spcAft>
            </a:pPr>
            <a:r>
              <a:rPr lang="en-US" sz="2400" kern="1200" dirty="0">
                <a:solidFill>
                  <a:schemeClr val="tx1"/>
                </a:solidFill>
                <a:latin typeface="+mn-lt"/>
                <a:ea typeface="+mn-ea"/>
                <a:cs typeface="+mn-cs"/>
              </a:rPr>
              <a:t>Class teachers:  All of our class teachers receive in-house SEND training and are supported by the SENDCo.  External agencies support school adults where personalized strategies are needed to support individual pupils.</a:t>
            </a:r>
          </a:p>
          <a:p>
            <a:pPr defTabSz="667512">
              <a:spcAft>
                <a:spcPts val="600"/>
              </a:spcAft>
            </a:pPr>
            <a:endParaRPr lang="en-US" sz="2400" kern="1200" dirty="0">
              <a:solidFill>
                <a:schemeClr val="tx1"/>
              </a:solidFill>
              <a:latin typeface="+mn-lt"/>
              <a:ea typeface="+mn-ea"/>
              <a:cs typeface="+mn-cs"/>
            </a:endParaRPr>
          </a:p>
          <a:p>
            <a:pPr defTabSz="667512">
              <a:spcAft>
                <a:spcPts val="600"/>
              </a:spcAft>
            </a:pPr>
            <a:r>
              <a:rPr lang="en-US" sz="2400" kern="1200" dirty="0">
                <a:solidFill>
                  <a:schemeClr val="tx1"/>
                </a:solidFill>
                <a:latin typeface="+mn-lt"/>
                <a:ea typeface="+mn-ea"/>
                <a:cs typeface="+mn-cs"/>
              </a:rPr>
              <a:t>Teaching assistants (TA’s): We have 14 TA’s who support in classrooms and deliver interventions such as : Daily reading, sensory circuits and attention autism. </a:t>
            </a:r>
            <a:endParaRPr lang="en-GB" sz="2400" dirty="0"/>
          </a:p>
        </p:txBody>
      </p:sp>
      <p:pic>
        <p:nvPicPr>
          <p:cNvPr id="6" name="Picture 5">
            <a:extLst>
              <a:ext uri="{FF2B5EF4-FFF2-40B4-BE49-F238E27FC236}">
                <a16:creationId xmlns:a16="http://schemas.microsoft.com/office/drawing/2014/main" id="{AA6B91BC-694C-7016-761D-A898C7D634CF}"/>
              </a:ext>
            </a:extLst>
          </p:cNvPr>
          <p:cNvPicPr>
            <a:picLocks noChangeAspect="1"/>
          </p:cNvPicPr>
          <p:nvPr/>
        </p:nvPicPr>
        <p:blipFill>
          <a:blip r:embed="rId2"/>
          <a:stretch>
            <a:fillRect/>
          </a:stretch>
        </p:blipFill>
        <p:spPr>
          <a:xfrm>
            <a:off x="3488947" y="2075939"/>
            <a:ext cx="1271503" cy="1626636"/>
          </a:xfrm>
          <a:prstGeom prst="rect">
            <a:avLst/>
          </a:prstGeom>
        </p:spPr>
      </p:pic>
      <p:pic>
        <p:nvPicPr>
          <p:cNvPr id="8" name="Picture 7">
            <a:extLst>
              <a:ext uri="{FF2B5EF4-FFF2-40B4-BE49-F238E27FC236}">
                <a16:creationId xmlns:a16="http://schemas.microsoft.com/office/drawing/2014/main" id="{E24ECA0E-D3FF-6249-3BDC-3E9CEDC845D3}"/>
              </a:ext>
            </a:extLst>
          </p:cNvPr>
          <p:cNvPicPr>
            <a:picLocks noChangeAspect="1"/>
          </p:cNvPicPr>
          <p:nvPr/>
        </p:nvPicPr>
        <p:blipFill>
          <a:blip r:embed="rId3"/>
          <a:stretch>
            <a:fillRect/>
          </a:stretch>
        </p:blipFill>
        <p:spPr>
          <a:xfrm>
            <a:off x="3850387" y="5200629"/>
            <a:ext cx="1279615" cy="1499230"/>
          </a:xfrm>
          <a:prstGeom prst="rect">
            <a:avLst/>
          </a:prstGeom>
        </p:spPr>
      </p:pic>
    </p:spTree>
    <p:extLst>
      <p:ext uri="{BB962C8B-B14F-4D97-AF65-F5344CB8AC3E}">
        <p14:creationId xmlns:p14="http://schemas.microsoft.com/office/powerpoint/2010/main" val="25840853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08953E74-D241-4DDF-8508-F0365EA13A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5C3C901A-B2F4-4A3C-BCDD-7C8D587EC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0"/>
            <a:ext cx="12192000" cy="2371134"/>
          </a:xfrm>
          <a:custGeom>
            <a:avLst/>
            <a:gdLst>
              <a:gd name="connsiteX0" fmla="*/ 0 w 12192000"/>
              <a:gd name="connsiteY0" fmla="*/ 0 h 2515690"/>
              <a:gd name="connsiteX1" fmla="*/ 170442 w 12192000"/>
              <a:gd name="connsiteY1" fmla="*/ 96074 h 2515690"/>
              <a:gd name="connsiteX2" fmla="*/ 424739 w 12192000"/>
              <a:gd name="connsiteY2" fmla="*/ 224865 h 2515690"/>
              <a:gd name="connsiteX3" fmla="*/ 748273 w 12192000"/>
              <a:gd name="connsiteY3" fmla="*/ 373939 h 2515690"/>
              <a:gd name="connsiteX4" fmla="*/ 1037058 w 12192000"/>
              <a:gd name="connsiteY4" fmla="*/ 499994 h 2515690"/>
              <a:gd name="connsiteX5" fmla="*/ 1101312 w 12192000"/>
              <a:gd name="connsiteY5" fmla="*/ 428540 h 2515690"/>
              <a:gd name="connsiteX6" fmla="*/ 1367071 w 12192000"/>
              <a:gd name="connsiteY6" fmla="*/ 516118 h 2515690"/>
              <a:gd name="connsiteX7" fmla="*/ 2189943 w 12192000"/>
              <a:gd name="connsiteY7" fmla="*/ 794533 h 2515690"/>
              <a:gd name="connsiteX8" fmla="*/ 2390329 w 12192000"/>
              <a:gd name="connsiteY8" fmla="*/ 920897 h 2515690"/>
              <a:gd name="connsiteX9" fmla="*/ 2459570 w 12192000"/>
              <a:gd name="connsiteY9" fmla="*/ 983740 h 2515690"/>
              <a:gd name="connsiteX10" fmla="*/ 2503252 w 12192000"/>
              <a:gd name="connsiteY10" fmla="*/ 1000151 h 2515690"/>
              <a:gd name="connsiteX11" fmla="*/ 2503252 w 12192000"/>
              <a:gd name="connsiteY11" fmla="*/ 1008273 h 2515690"/>
              <a:gd name="connsiteX12" fmla="*/ 2511191 w 12192000"/>
              <a:gd name="connsiteY12" fmla="*/ 1009499 h 2515690"/>
              <a:gd name="connsiteX13" fmla="*/ 2565029 w 12192000"/>
              <a:gd name="connsiteY13" fmla="*/ 1015977 h 2515690"/>
              <a:gd name="connsiteX14" fmla="*/ 2593745 w 12192000"/>
              <a:gd name="connsiteY14" fmla="*/ 1019963 h 2515690"/>
              <a:gd name="connsiteX15" fmla="*/ 2591015 w 12192000"/>
              <a:gd name="connsiteY15" fmla="*/ 1019651 h 2515690"/>
              <a:gd name="connsiteX16" fmla="*/ 2590137 w 12192000"/>
              <a:gd name="connsiteY16" fmla="*/ 1019549 h 2515690"/>
              <a:gd name="connsiteX17" fmla="*/ 2589021 w 12192000"/>
              <a:gd name="connsiteY17" fmla="*/ 1019424 h 2515690"/>
              <a:gd name="connsiteX18" fmla="*/ 2591015 w 12192000"/>
              <a:gd name="connsiteY18" fmla="*/ 1019651 h 2515690"/>
              <a:gd name="connsiteX19" fmla="*/ 2602385 w 12192000"/>
              <a:gd name="connsiteY19" fmla="*/ 1020975 h 2515690"/>
              <a:gd name="connsiteX20" fmla="*/ 2614445 w 12192000"/>
              <a:gd name="connsiteY20" fmla="*/ 1022389 h 2515690"/>
              <a:gd name="connsiteX21" fmla="*/ 2614445 w 12192000"/>
              <a:gd name="connsiteY21" fmla="*/ 1020966 h 2515690"/>
              <a:gd name="connsiteX22" fmla="*/ 2676661 w 12192000"/>
              <a:gd name="connsiteY22" fmla="*/ 1029355 h 2515690"/>
              <a:gd name="connsiteX23" fmla="*/ 2788597 w 12192000"/>
              <a:gd name="connsiteY23" fmla="*/ 1048926 h 2515690"/>
              <a:gd name="connsiteX24" fmla="*/ 2812742 w 12192000"/>
              <a:gd name="connsiteY24" fmla="*/ 1057667 h 2515690"/>
              <a:gd name="connsiteX25" fmla="*/ 2970201 w 12192000"/>
              <a:gd name="connsiteY25" fmla="*/ 949091 h 2515690"/>
              <a:gd name="connsiteX26" fmla="*/ 3030610 w 12192000"/>
              <a:gd name="connsiteY26" fmla="*/ 1049340 h 2515690"/>
              <a:gd name="connsiteX27" fmla="*/ 3058913 w 12192000"/>
              <a:gd name="connsiteY27" fmla="*/ 1048085 h 2515690"/>
              <a:gd name="connsiteX28" fmla="*/ 3072697 w 12192000"/>
              <a:gd name="connsiteY28" fmla="*/ 1045316 h 2515690"/>
              <a:gd name="connsiteX29" fmla="*/ 3083305 w 12192000"/>
              <a:gd name="connsiteY29" fmla="*/ 1040550 h 2515690"/>
              <a:gd name="connsiteX30" fmla="*/ 3125603 w 12192000"/>
              <a:gd name="connsiteY30" fmla="*/ 1004583 h 2515690"/>
              <a:gd name="connsiteX31" fmla="*/ 3385106 w 12192000"/>
              <a:gd name="connsiteY31" fmla="*/ 1042233 h 2515690"/>
              <a:gd name="connsiteX32" fmla="*/ 3424945 w 12192000"/>
              <a:gd name="connsiteY32" fmla="*/ 1065268 h 2515690"/>
              <a:gd name="connsiteX33" fmla="*/ 3436948 w 12192000"/>
              <a:gd name="connsiteY33" fmla="*/ 1068018 h 2515690"/>
              <a:gd name="connsiteX34" fmla="*/ 3466714 w 12192000"/>
              <a:gd name="connsiteY34" fmla="*/ 1063419 h 2515690"/>
              <a:gd name="connsiteX35" fmla="*/ 3550909 w 12192000"/>
              <a:gd name="connsiteY35" fmla="*/ 1044511 h 2515690"/>
              <a:gd name="connsiteX36" fmla="*/ 3555900 w 12192000"/>
              <a:gd name="connsiteY36" fmla="*/ 1041996 h 2515690"/>
              <a:gd name="connsiteX37" fmla="*/ 3625978 w 12192000"/>
              <a:gd name="connsiteY37" fmla="*/ 1023459 h 2515690"/>
              <a:gd name="connsiteX38" fmla="*/ 3632465 w 12192000"/>
              <a:gd name="connsiteY38" fmla="*/ 1023522 h 2515690"/>
              <a:gd name="connsiteX39" fmla="*/ 3649063 w 12192000"/>
              <a:gd name="connsiteY39" fmla="*/ 1018726 h 2515690"/>
              <a:gd name="connsiteX40" fmla="*/ 3805954 w 12192000"/>
              <a:gd name="connsiteY40" fmla="*/ 917517 h 2515690"/>
              <a:gd name="connsiteX41" fmla="*/ 4020506 w 12192000"/>
              <a:gd name="connsiteY41" fmla="*/ 816231 h 2515690"/>
              <a:gd name="connsiteX42" fmla="*/ 4233682 w 12192000"/>
              <a:gd name="connsiteY42" fmla="*/ 799511 h 2515690"/>
              <a:gd name="connsiteX43" fmla="*/ 4306552 w 12192000"/>
              <a:gd name="connsiteY43" fmla="*/ 610207 h 2515690"/>
              <a:gd name="connsiteX44" fmla="*/ 4816604 w 12192000"/>
              <a:gd name="connsiteY44" fmla="*/ 773163 h 2515690"/>
              <a:gd name="connsiteX45" fmla="*/ 4916502 w 12192000"/>
              <a:gd name="connsiteY45" fmla="*/ 788104 h 2515690"/>
              <a:gd name="connsiteX46" fmla="*/ 5224415 w 12192000"/>
              <a:gd name="connsiteY46" fmla="*/ 674418 h 2515690"/>
              <a:gd name="connsiteX47" fmla="*/ 5274077 w 12192000"/>
              <a:gd name="connsiteY47" fmla="*/ 655978 h 2515690"/>
              <a:gd name="connsiteX48" fmla="*/ 5371217 w 12192000"/>
              <a:gd name="connsiteY48" fmla="*/ 614372 h 2515690"/>
              <a:gd name="connsiteX49" fmla="*/ 5364523 w 12192000"/>
              <a:gd name="connsiteY49" fmla="*/ 502501 h 2515690"/>
              <a:gd name="connsiteX50" fmla="*/ 5457871 w 12192000"/>
              <a:gd name="connsiteY50" fmla="*/ 558285 h 2515690"/>
              <a:gd name="connsiteX51" fmla="*/ 5750580 w 12192000"/>
              <a:gd name="connsiteY51" fmla="*/ 663503 h 2515690"/>
              <a:gd name="connsiteX52" fmla="*/ 5976618 w 12192000"/>
              <a:gd name="connsiteY52" fmla="*/ 582652 h 2515690"/>
              <a:gd name="connsiteX53" fmla="*/ 6009346 w 12192000"/>
              <a:gd name="connsiteY53" fmla="*/ 559470 h 2515690"/>
              <a:gd name="connsiteX54" fmla="*/ 6069735 w 12192000"/>
              <a:gd name="connsiteY54" fmla="*/ 587803 h 2515690"/>
              <a:gd name="connsiteX55" fmla="*/ 6270319 w 12192000"/>
              <a:gd name="connsiteY55" fmla="*/ 643982 h 2515690"/>
              <a:gd name="connsiteX56" fmla="*/ 6406781 w 12192000"/>
              <a:gd name="connsiteY56" fmla="*/ 672327 h 2515690"/>
              <a:gd name="connsiteX57" fmla="*/ 6469508 w 12192000"/>
              <a:gd name="connsiteY57" fmla="*/ 708574 h 2515690"/>
              <a:gd name="connsiteX58" fmla="*/ 6515869 w 12192000"/>
              <a:gd name="connsiteY58" fmla="*/ 715738 h 2515690"/>
              <a:gd name="connsiteX59" fmla="*/ 6725938 w 12192000"/>
              <a:gd name="connsiteY59" fmla="*/ 691128 h 2515690"/>
              <a:gd name="connsiteX60" fmla="*/ 6778240 w 12192000"/>
              <a:gd name="connsiteY60" fmla="*/ 678998 h 2515690"/>
              <a:gd name="connsiteX61" fmla="*/ 6806944 w 12192000"/>
              <a:gd name="connsiteY61" fmla="*/ 646178 h 2515690"/>
              <a:gd name="connsiteX62" fmla="*/ 6830632 w 12192000"/>
              <a:gd name="connsiteY62" fmla="*/ 633915 h 2515690"/>
              <a:gd name="connsiteX63" fmla="*/ 6858072 w 12192000"/>
              <a:gd name="connsiteY63" fmla="*/ 646178 h 2515690"/>
              <a:gd name="connsiteX64" fmla="*/ 6891322 w 12192000"/>
              <a:gd name="connsiteY64" fmla="*/ 678998 h 2515690"/>
              <a:gd name="connsiteX65" fmla="*/ 6951905 w 12192000"/>
              <a:gd name="connsiteY65" fmla="*/ 691128 h 2515690"/>
              <a:gd name="connsiteX66" fmla="*/ 7195246 w 12192000"/>
              <a:gd name="connsiteY66" fmla="*/ 715738 h 2515690"/>
              <a:gd name="connsiteX67" fmla="*/ 7248949 w 12192000"/>
              <a:gd name="connsiteY67" fmla="*/ 708574 h 2515690"/>
              <a:gd name="connsiteX68" fmla="*/ 7321609 w 12192000"/>
              <a:gd name="connsiteY68" fmla="*/ 672327 h 2515690"/>
              <a:gd name="connsiteX69" fmla="*/ 7479684 w 12192000"/>
              <a:gd name="connsiteY69" fmla="*/ 643982 h 2515690"/>
              <a:gd name="connsiteX70" fmla="*/ 7712035 w 12192000"/>
              <a:gd name="connsiteY70" fmla="*/ 587803 h 2515690"/>
              <a:gd name="connsiteX71" fmla="*/ 7781987 w 12192000"/>
              <a:gd name="connsiteY71" fmla="*/ 559470 h 2515690"/>
              <a:gd name="connsiteX72" fmla="*/ 7819900 w 12192000"/>
              <a:gd name="connsiteY72" fmla="*/ 582652 h 2515690"/>
              <a:gd name="connsiteX73" fmla="*/ 8081736 w 12192000"/>
              <a:gd name="connsiteY73" fmla="*/ 663503 h 2515690"/>
              <a:gd name="connsiteX74" fmla="*/ 8420801 w 12192000"/>
              <a:gd name="connsiteY74" fmla="*/ 558285 h 2515690"/>
              <a:gd name="connsiteX75" fmla="*/ 8528933 w 12192000"/>
              <a:gd name="connsiteY75" fmla="*/ 502501 h 2515690"/>
              <a:gd name="connsiteX76" fmla="*/ 8521178 w 12192000"/>
              <a:gd name="connsiteY76" fmla="*/ 614372 h 2515690"/>
              <a:gd name="connsiteX77" fmla="*/ 8633702 w 12192000"/>
              <a:gd name="connsiteY77" fmla="*/ 655978 h 2515690"/>
              <a:gd name="connsiteX78" fmla="*/ 8691231 w 12192000"/>
              <a:gd name="connsiteY78" fmla="*/ 674418 h 2515690"/>
              <a:gd name="connsiteX79" fmla="*/ 9047908 w 12192000"/>
              <a:gd name="connsiteY79" fmla="*/ 788104 h 2515690"/>
              <a:gd name="connsiteX80" fmla="*/ 9163628 w 12192000"/>
              <a:gd name="connsiteY80" fmla="*/ 773163 h 2515690"/>
              <a:gd name="connsiteX81" fmla="*/ 9754459 w 12192000"/>
              <a:gd name="connsiteY81" fmla="*/ 610207 h 2515690"/>
              <a:gd name="connsiteX82" fmla="*/ 9838868 w 12192000"/>
              <a:gd name="connsiteY82" fmla="*/ 799511 h 2515690"/>
              <a:gd name="connsiteX83" fmla="*/ 10085808 w 12192000"/>
              <a:gd name="connsiteY83" fmla="*/ 816231 h 2515690"/>
              <a:gd name="connsiteX84" fmla="*/ 10334338 w 12192000"/>
              <a:gd name="connsiteY84" fmla="*/ 917517 h 2515690"/>
              <a:gd name="connsiteX85" fmla="*/ 10516076 w 12192000"/>
              <a:gd name="connsiteY85" fmla="*/ 1018726 h 2515690"/>
              <a:gd name="connsiteX86" fmla="*/ 10535302 w 12192000"/>
              <a:gd name="connsiteY86" fmla="*/ 1023522 h 2515690"/>
              <a:gd name="connsiteX87" fmla="*/ 10542819 w 12192000"/>
              <a:gd name="connsiteY87" fmla="*/ 1023458 h 2515690"/>
              <a:gd name="connsiteX88" fmla="*/ 10623994 w 12192000"/>
              <a:gd name="connsiteY88" fmla="*/ 1041996 h 2515690"/>
              <a:gd name="connsiteX89" fmla="*/ 10629774 w 12192000"/>
              <a:gd name="connsiteY89" fmla="*/ 1044511 h 2515690"/>
              <a:gd name="connsiteX90" fmla="*/ 10727305 w 12192000"/>
              <a:gd name="connsiteY90" fmla="*/ 1063419 h 2515690"/>
              <a:gd name="connsiteX91" fmla="*/ 10761785 w 12192000"/>
              <a:gd name="connsiteY91" fmla="*/ 1068017 h 2515690"/>
              <a:gd name="connsiteX92" fmla="*/ 10775688 w 12192000"/>
              <a:gd name="connsiteY92" fmla="*/ 1065268 h 2515690"/>
              <a:gd name="connsiteX93" fmla="*/ 10821837 w 12192000"/>
              <a:gd name="connsiteY93" fmla="*/ 1042232 h 2515690"/>
              <a:gd name="connsiteX94" fmla="*/ 11122438 w 12192000"/>
              <a:gd name="connsiteY94" fmla="*/ 1004583 h 2515690"/>
              <a:gd name="connsiteX95" fmla="*/ 11171433 w 12192000"/>
              <a:gd name="connsiteY95" fmla="*/ 1040550 h 2515690"/>
              <a:gd name="connsiteX96" fmla="*/ 11183724 w 12192000"/>
              <a:gd name="connsiteY96" fmla="*/ 1045316 h 2515690"/>
              <a:gd name="connsiteX97" fmla="*/ 11199690 w 12192000"/>
              <a:gd name="connsiteY97" fmla="*/ 1048085 h 2515690"/>
              <a:gd name="connsiteX98" fmla="*/ 11232475 w 12192000"/>
              <a:gd name="connsiteY98" fmla="*/ 1049340 h 2515690"/>
              <a:gd name="connsiteX99" fmla="*/ 11302451 w 12192000"/>
              <a:gd name="connsiteY99" fmla="*/ 949091 h 2515690"/>
              <a:gd name="connsiteX100" fmla="*/ 11484849 w 12192000"/>
              <a:gd name="connsiteY100" fmla="*/ 1057667 h 2515690"/>
              <a:gd name="connsiteX101" fmla="*/ 11512818 w 12192000"/>
              <a:gd name="connsiteY101" fmla="*/ 1048926 h 2515690"/>
              <a:gd name="connsiteX102" fmla="*/ 11642481 w 12192000"/>
              <a:gd name="connsiteY102" fmla="*/ 1029355 h 2515690"/>
              <a:gd name="connsiteX103" fmla="*/ 11714551 w 12192000"/>
              <a:gd name="connsiteY103" fmla="*/ 1020966 h 2515690"/>
              <a:gd name="connsiteX104" fmla="*/ 11714551 w 12192000"/>
              <a:gd name="connsiteY104" fmla="*/ 1022389 h 2515690"/>
              <a:gd name="connsiteX105" fmla="*/ 11728519 w 12192000"/>
              <a:gd name="connsiteY105" fmla="*/ 1020975 h 2515690"/>
              <a:gd name="connsiteX106" fmla="*/ 11741691 w 12192000"/>
              <a:gd name="connsiteY106" fmla="*/ 1019651 h 2515690"/>
              <a:gd name="connsiteX107" fmla="*/ 11743999 w 12192000"/>
              <a:gd name="connsiteY107" fmla="*/ 1019424 h 2515690"/>
              <a:gd name="connsiteX108" fmla="*/ 11742709 w 12192000"/>
              <a:gd name="connsiteY108" fmla="*/ 1019549 h 2515690"/>
              <a:gd name="connsiteX109" fmla="*/ 11741691 w 12192000"/>
              <a:gd name="connsiteY109" fmla="*/ 1019651 h 2515690"/>
              <a:gd name="connsiteX110" fmla="*/ 11738529 w 12192000"/>
              <a:gd name="connsiteY110" fmla="*/ 1019963 h 2515690"/>
              <a:gd name="connsiteX111" fmla="*/ 11771791 w 12192000"/>
              <a:gd name="connsiteY111" fmla="*/ 1015977 h 2515690"/>
              <a:gd name="connsiteX112" fmla="*/ 11834157 w 12192000"/>
              <a:gd name="connsiteY112" fmla="*/ 1009499 h 2515690"/>
              <a:gd name="connsiteX113" fmla="*/ 11843354 w 12192000"/>
              <a:gd name="connsiteY113" fmla="*/ 1008273 h 2515690"/>
              <a:gd name="connsiteX114" fmla="*/ 11843354 w 12192000"/>
              <a:gd name="connsiteY114" fmla="*/ 1000151 h 2515690"/>
              <a:gd name="connsiteX115" fmla="*/ 11893955 w 12192000"/>
              <a:gd name="connsiteY115" fmla="*/ 983740 h 2515690"/>
              <a:gd name="connsiteX116" fmla="*/ 11974160 w 12192000"/>
              <a:gd name="connsiteY116" fmla="*/ 920897 h 2515690"/>
              <a:gd name="connsiteX117" fmla="*/ 12143531 w 12192000"/>
              <a:gd name="connsiteY117" fmla="*/ 823664 h 2515690"/>
              <a:gd name="connsiteX118" fmla="*/ 12192000 w 12192000"/>
              <a:gd name="connsiteY118" fmla="*/ 801163 h 2515690"/>
              <a:gd name="connsiteX119" fmla="*/ 12192000 w 12192000"/>
              <a:gd name="connsiteY119" fmla="*/ 2515690 h 2515690"/>
              <a:gd name="connsiteX120" fmla="*/ 0 w 12192000"/>
              <a:gd name="connsiteY120" fmla="*/ 2515690 h 2515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12192000" h="2515690">
                <a:moveTo>
                  <a:pt x="0" y="0"/>
                </a:moveTo>
                <a:lnTo>
                  <a:pt x="170442" y="96074"/>
                </a:lnTo>
                <a:cubicBezTo>
                  <a:pt x="323315" y="179510"/>
                  <a:pt x="418777" y="223899"/>
                  <a:pt x="424739" y="224865"/>
                </a:cubicBezTo>
                <a:cubicBezTo>
                  <a:pt x="573781" y="248496"/>
                  <a:pt x="654649" y="314572"/>
                  <a:pt x="748273" y="373939"/>
                </a:cubicBezTo>
                <a:cubicBezTo>
                  <a:pt x="830321" y="425631"/>
                  <a:pt x="917271" y="480784"/>
                  <a:pt x="1037058" y="499994"/>
                </a:cubicBezTo>
                <a:cubicBezTo>
                  <a:pt x="1195925" y="525362"/>
                  <a:pt x="1048105" y="445478"/>
                  <a:pt x="1101312" y="428540"/>
                </a:cubicBezTo>
                <a:cubicBezTo>
                  <a:pt x="1188473" y="458169"/>
                  <a:pt x="1274625" y="505369"/>
                  <a:pt x="1367071" y="516118"/>
                </a:cubicBezTo>
                <a:cubicBezTo>
                  <a:pt x="1701323" y="554463"/>
                  <a:pt x="1964451" y="648887"/>
                  <a:pt x="2189943" y="794533"/>
                </a:cubicBezTo>
                <a:cubicBezTo>
                  <a:pt x="2255082" y="836300"/>
                  <a:pt x="2357481" y="862342"/>
                  <a:pt x="2390329" y="920897"/>
                </a:cubicBezTo>
                <a:cubicBezTo>
                  <a:pt x="2406050" y="949359"/>
                  <a:pt x="2430126" y="969285"/>
                  <a:pt x="2459570" y="983740"/>
                </a:cubicBezTo>
                <a:lnTo>
                  <a:pt x="2503252" y="1000151"/>
                </a:lnTo>
                <a:lnTo>
                  <a:pt x="2503252" y="1008273"/>
                </a:lnTo>
                <a:lnTo>
                  <a:pt x="2511191" y="1009499"/>
                </a:lnTo>
                <a:cubicBezTo>
                  <a:pt x="2529847" y="1011974"/>
                  <a:pt x="2562849" y="1015701"/>
                  <a:pt x="2565029" y="1015977"/>
                </a:cubicBezTo>
                <a:cubicBezTo>
                  <a:pt x="2610845" y="1021778"/>
                  <a:pt x="2601577" y="1020837"/>
                  <a:pt x="2593745" y="1019963"/>
                </a:cubicBezTo>
                <a:lnTo>
                  <a:pt x="2591015" y="1019651"/>
                </a:lnTo>
                <a:lnTo>
                  <a:pt x="2590137" y="1019549"/>
                </a:lnTo>
                <a:cubicBezTo>
                  <a:pt x="2588203" y="1019326"/>
                  <a:pt x="2588125" y="1019321"/>
                  <a:pt x="2589021" y="1019424"/>
                </a:cubicBezTo>
                <a:lnTo>
                  <a:pt x="2591015" y="1019651"/>
                </a:lnTo>
                <a:lnTo>
                  <a:pt x="2602385" y="1020975"/>
                </a:lnTo>
                <a:lnTo>
                  <a:pt x="2614445" y="1022389"/>
                </a:lnTo>
                <a:lnTo>
                  <a:pt x="2614445" y="1020966"/>
                </a:lnTo>
                <a:lnTo>
                  <a:pt x="2676661" y="1029355"/>
                </a:lnTo>
                <a:cubicBezTo>
                  <a:pt x="2715592" y="1034194"/>
                  <a:pt x="2753901" y="1039695"/>
                  <a:pt x="2788597" y="1048926"/>
                </a:cubicBezTo>
                <a:lnTo>
                  <a:pt x="2812742" y="1057667"/>
                </a:lnTo>
                <a:lnTo>
                  <a:pt x="2970201" y="949091"/>
                </a:lnTo>
                <a:cubicBezTo>
                  <a:pt x="3052785" y="982961"/>
                  <a:pt x="2996105" y="1020057"/>
                  <a:pt x="3030610" y="1049340"/>
                </a:cubicBezTo>
                <a:cubicBezTo>
                  <a:pt x="3039005" y="1048442"/>
                  <a:pt x="3049621" y="1048500"/>
                  <a:pt x="3058913" y="1048085"/>
                </a:cubicBezTo>
                <a:lnTo>
                  <a:pt x="3072697" y="1045316"/>
                </a:lnTo>
                <a:lnTo>
                  <a:pt x="3083305" y="1040550"/>
                </a:lnTo>
                <a:lnTo>
                  <a:pt x="3125603" y="1004583"/>
                </a:lnTo>
                <a:cubicBezTo>
                  <a:pt x="3221669" y="925596"/>
                  <a:pt x="3242489" y="937564"/>
                  <a:pt x="3385106" y="1042233"/>
                </a:cubicBezTo>
                <a:cubicBezTo>
                  <a:pt x="3399403" y="1052670"/>
                  <a:pt x="3412529" y="1060209"/>
                  <a:pt x="3424945" y="1065268"/>
                </a:cubicBezTo>
                <a:lnTo>
                  <a:pt x="3436948" y="1068018"/>
                </a:lnTo>
                <a:lnTo>
                  <a:pt x="3466714" y="1063419"/>
                </a:lnTo>
                <a:lnTo>
                  <a:pt x="3550909" y="1044511"/>
                </a:lnTo>
                <a:lnTo>
                  <a:pt x="3555900" y="1041996"/>
                </a:lnTo>
                <a:cubicBezTo>
                  <a:pt x="3573827" y="1033454"/>
                  <a:pt x="3594382" y="1025941"/>
                  <a:pt x="3625978" y="1023459"/>
                </a:cubicBezTo>
                <a:lnTo>
                  <a:pt x="3632465" y="1023522"/>
                </a:lnTo>
                <a:lnTo>
                  <a:pt x="3649063" y="1018726"/>
                </a:lnTo>
                <a:cubicBezTo>
                  <a:pt x="3741849" y="989371"/>
                  <a:pt x="3810578" y="953657"/>
                  <a:pt x="3805954" y="917517"/>
                </a:cubicBezTo>
                <a:cubicBezTo>
                  <a:pt x="4031729" y="953901"/>
                  <a:pt x="4031729" y="953901"/>
                  <a:pt x="4020506" y="816231"/>
                </a:cubicBezTo>
                <a:cubicBezTo>
                  <a:pt x="4171643" y="865324"/>
                  <a:pt x="4206308" y="864422"/>
                  <a:pt x="4233682" y="799511"/>
                </a:cubicBezTo>
                <a:cubicBezTo>
                  <a:pt x="4260226" y="737017"/>
                  <a:pt x="4254728" y="668575"/>
                  <a:pt x="4306552" y="610207"/>
                </a:cubicBezTo>
                <a:cubicBezTo>
                  <a:pt x="4495313" y="657923"/>
                  <a:pt x="4699922" y="667347"/>
                  <a:pt x="4816604" y="773163"/>
                </a:cubicBezTo>
                <a:cubicBezTo>
                  <a:pt x="4834734" y="789836"/>
                  <a:pt x="4890507" y="799946"/>
                  <a:pt x="4916502" y="788104"/>
                </a:cubicBezTo>
                <a:cubicBezTo>
                  <a:pt x="5013526" y="746101"/>
                  <a:pt x="5238129" y="796871"/>
                  <a:pt x="5224415" y="674418"/>
                </a:cubicBezTo>
                <a:cubicBezTo>
                  <a:pt x="5223051" y="659300"/>
                  <a:pt x="5240524" y="644890"/>
                  <a:pt x="5274077" y="655978"/>
                </a:cubicBezTo>
                <a:cubicBezTo>
                  <a:pt x="5388582" y="694066"/>
                  <a:pt x="5367022" y="644784"/>
                  <a:pt x="5371217" y="614372"/>
                </a:cubicBezTo>
                <a:cubicBezTo>
                  <a:pt x="5375856" y="577567"/>
                  <a:pt x="5319010" y="537578"/>
                  <a:pt x="5364523" y="502501"/>
                </a:cubicBezTo>
                <a:cubicBezTo>
                  <a:pt x="5425408" y="508891"/>
                  <a:pt x="5433299" y="538191"/>
                  <a:pt x="5457871" y="558285"/>
                </a:cubicBezTo>
                <a:cubicBezTo>
                  <a:pt x="5530352" y="617005"/>
                  <a:pt x="5609566" y="664386"/>
                  <a:pt x="5750580" y="663503"/>
                </a:cubicBezTo>
                <a:cubicBezTo>
                  <a:pt x="5864519" y="662926"/>
                  <a:pt x="5966527" y="666650"/>
                  <a:pt x="5976618" y="582652"/>
                </a:cubicBezTo>
                <a:cubicBezTo>
                  <a:pt x="5978145" y="569455"/>
                  <a:pt x="5990792" y="562346"/>
                  <a:pt x="6009346" y="559470"/>
                </a:cubicBezTo>
                <a:cubicBezTo>
                  <a:pt x="6030639" y="568485"/>
                  <a:pt x="6052592" y="577083"/>
                  <a:pt x="6069735" y="587803"/>
                </a:cubicBezTo>
                <a:cubicBezTo>
                  <a:pt x="6126182" y="623812"/>
                  <a:pt x="6196945" y="634730"/>
                  <a:pt x="6270319" y="643982"/>
                </a:cubicBezTo>
                <a:cubicBezTo>
                  <a:pt x="6317101" y="649940"/>
                  <a:pt x="6363466" y="657107"/>
                  <a:pt x="6406781" y="672327"/>
                </a:cubicBezTo>
                <a:cubicBezTo>
                  <a:pt x="6433586" y="681598"/>
                  <a:pt x="6454928" y="693402"/>
                  <a:pt x="6469508" y="708574"/>
                </a:cubicBezTo>
                <a:cubicBezTo>
                  <a:pt x="6482729" y="721786"/>
                  <a:pt x="6496225" y="725422"/>
                  <a:pt x="6515869" y="715738"/>
                </a:cubicBezTo>
                <a:cubicBezTo>
                  <a:pt x="6572200" y="688353"/>
                  <a:pt x="6639257" y="676241"/>
                  <a:pt x="6725938" y="691128"/>
                </a:cubicBezTo>
                <a:cubicBezTo>
                  <a:pt x="6752109" y="695629"/>
                  <a:pt x="6772625" y="691505"/>
                  <a:pt x="6778240" y="678998"/>
                </a:cubicBezTo>
                <a:cubicBezTo>
                  <a:pt x="6784286" y="665981"/>
                  <a:pt x="6794269" y="655280"/>
                  <a:pt x="6806944" y="646178"/>
                </a:cubicBezTo>
                <a:lnTo>
                  <a:pt x="6830632" y="633915"/>
                </a:lnTo>
                <a:lnTo>
                  <a:pt x="6858072" y="646178"/>
                </a:lnTo>
                <a:cubicBezTo>
                  <a:pt x="6872754" y="655280"/>
                  <a:pt x="6884317" y="665981"/>
                  <a:pt x="6891322" y="678998"/>
                </a:cubicBezTo>
                <a:cubicBezTo>
                  <a:pt x="6897826" y="691505"/>
                  <a:pt x="6921592" y="695629"/>
                  <a:pt x="6951905" y="691128"/>
                </a:cubicBezTo>
                <a:cubicBezTo>
                  <a:pt x="7052317" y="676241"/>
                  <a:pt x="7129994" y="688353"/>
                  <a:pt x="7195246" y="715738"/>
                </a:cubicBezTo>
                <a:cubicBezTo>
                  <a:pt x="7217999" y="725422"/>
                  <a:pt x="7233634" y="721786"/>
                  <a:pt x="7248949" y="708574"/>
                </a:cubicBezTo>
                <a:cubicBezTo>
                  <a:pt x="7265838" y="693402"/>
                  <a:pt x="7290560" y="681598"/>
                  <a:pt x="7321609" y="672327"/>
                </a:cubicBezTo>
                <a:cubicBezTo>
                  <a:pt x="7371785" y="657107"/>
                  <a:pt x="7425493" y="649940"/>
                  <a:pt x="7479684" y="643982"/>
                </a:cubicBezTo>
                <a:cubicBezTo>
                  <a:pt x="7564679" y="634730"/>
                  <a:pt x="7646649" y="623812"/>
                  <a:pt x="7712035" y="587803"/>
                </a:cubicBezTo>
                <a:cubicBezTo>
                  <a:pt x="7731892" y="577083"/>
                  <a:pt x="7757322" y="568485"/>
                  <a:pt x="7781987" y="559470"/>
                </a:cubicBezTo>
                <a:cubicBezTo>
                  <a:pt x="7803481" y="562346"/>
                  <a:pt x="7818130" y="569455"/>
                  <a:pt x="7819900" y="582652"/>
                </a:cubicBezTo>
                <a:cubicBezTo>
                  <a:pt x="7831588" y="666650"/>
                  <a:pt x="7949751" y="662926"/>
                  <a:pt x="8081736" y="663503"/>
                </a:cubicBezTo>
                <a:cubicBezTo>
                  <a:pt x="8245081" y="664386"/>
                  <a:pt x="8336842" y="617005"/>
                  <a:pt x="8420801" y="558285"/>
                </a:cubicBezTo>
                <a:cubicBezTo>
                  <a:pt x="8449265" y="538191"/>
                  <a:pt x="8458404" y="508890"/>
                  <a:pt x="8528933" y="502501"/>
                </a:cubicBezTo>
                <a:cubicBezTo>
                  <a:pt x="8581654" y="537578"/>
                  <a:pt x="8515805" y="577567"/>
                  <a:pt x="8521178" y="614372"/>
                </a:cubicBezTo>
                <a:cubicBezTo>
                  <a:pt x="8526038" y="644784"/>
                  <a:pt x="8501063" y="694066"/>
                  <a:pt x="8633702" y="655978"/>
                </a:cubicBezTo>
                <a:cubicBezTo>
                  <a:pt x="8672570" y="644890"/>
                  <a:pt x="8692811" y="659300"/>
                  <a:pt x="8691231" y="674418"/>
                </a:cubicBezTo>
                <a:cubicBezTo>
                  <a:pt x="8675345" y="796871"/>
                  <a:pt x="8935518" y="746101"/>
                  <a:pt x="9047908" y="788104"/>
                </a:cubicBezTo>
                <a:cubicBezTo>
                  <a:pt x="9078021" y="799946"/>
                  <a:pt x="9142627" y="789836"/>
                  <a:pt x="9163628" y="773163"/>
                </a:cubicBezTo>
                <a:cubicBezTo>
                  <a:pt x="9298789" y="667347"/>
                  <a:pt x="9535801" y="657923"/>
                  <a:pt x="9754459" y="610207"/>
                </a:cubicBezTo>
                <a:cubicBezTo>
                  <a:pt x="9814490" y="668575"/>
                  <a:pt x="9808123" y="737017"/>
                  <a:pt x="9838868" y="799511"/>
                </a:cubicBezTo>
                <a:cubicBezTo>
                  <a:pt x="9870579" y="864422"/>
                  <a:pt x="9910733" y="865324"/>
                  <a:pt x="10085808" y="816231"/>
                </a:cubicBezTo>
                <a:cubicBezTo>
                  <a:pt x="10072804" y="953901"/>
                  <a:pt x="10072804" y="953901"/>
                  <a:pt x="10334338" y="917517"/>
                </a:cubicBezTo>
                <a:cubicBezTo>
                  <a:pt x="10328982" y="953657"/>
                  <a:pt x="10408594" y="989371"/>
                  <a:pt x="10516076" y="1018726"/>
                </a:cubicBezTo>
                <a:lnTo>
                  <a:pt x="10535302" y="1023522"/>
                </a:lnTo>
                <a:lnTo>
                  <a:pt x="10542819" y="1023458"/>
                </a:lnTo>
                <a:cubicBezTo>
                  <a:pt x="10579419" y="1025941"/>
                  <a:pt x="10603227" y="1033454"/>
                  <a:pt x="10623994" y="1041996"/>
                </a:cubicBezTo>
                <a:lnTo>
                  <a:pt x="10629774" y="1044511"/>
                </a:lnTo>
                <a:lnTo>
                  <a:pt x="10727305" y="1063419"/>
                </a:lnTo>
                <a:lnTo>
                  <a:pt x="10761785" y="1068017"/>
                </a:lnTo>
                <a:lnTo>
                  <a:pt x="10775688" y="1065268"/>
                </a:lnTo>
                <a:cubicBezTo>
                  <a:pt x="10790070" y="1060209"/>
                  <a:pt x="10805275" y="1052670"/>
                  <a:pt x="10821837" y="1042232"/>
                </a:cubicBezTo>
                <a:cubicBezTo>
                  <a:pt x="10987041" y="937564"/>
                  <a:pt x="11011156" y="925596"/>
                  <a:pt x="11122438" y="1004583"/>
                </a:cubicBezTo>
                <a:lnTo>
                  <a:pt x="11171433" y="1040550"/>
                </a:lnTo>
                <a:lnTo>
                  <a:pt x="11183724" y="1045316"/>
                </a:lnTo>
                <a:lnTo>
                  <a:pt x="11199690" y="1048085"/>
                </a:lnTo>
                <a:cubicBezTo>
                  <a:pt x="11210452" y="1048499"/>
                  <a:pt x="11222752" y="1048442"/>
                  <a:pt x="11232475" y="1049340"/>
                </a:cubicBezTo>
                <a:cubicBezTo>
                  <a:pt x="11272445" y="1020057"/>
                  <a:pt x="11206789" y="982961"/>
                  <a:pt x="11302451" y="949091"/>
                </a:cubicBezTo>
                <a:lnTo>
                  <a:pt x="11484849" y="1057667"/>
                </a:lnTo>
                <a:lnTo>
                  <a:pt x="11512818" y="1048926"/>
                </a:lnTo>
                <a:cubicBezTo>
                  <a:pt x="11553007" y="1039695"/>
                  <a:pt x="11597385" y="1034194"/>
                  <a:pt x="11642481" y="1029355"/>
                </a:cubicBezTo>
                <a:lnTo>
                  <a:pt x="11714551" y="1020966"/>
                </a:lnTo>
                <a:lnTo>
                  <a:pt x="11714551" y="1022389"/>
                </a:lnTo>
                <a:lnTo>
                  <a:pt x="11728519" y="1020975"/>
                </a:lnTo>
                <a:lnTo>
                  <a:pt x="11741691" y="1019651"/>
                </a:lnTo>
                <a:lnTo>
                  <a:pt x="11743999" y="1019424"/>
                </a:lnTo>
                <a:cubicBezTo>
                  <a:pt x="11745037" y="1019320"/>
                  <a:pt x="11744948" y="1019326"/>
                  <a:pt x="11742709" y="1019549"/>
                </a:cubicBezTo>
                <a:lnTo>
                  <a:pt x="11741691" y="1019651"/>
                </a:lnTo>
                <a:lnTo>
                  <a:pt x="11738529" y="1019963"/>
                </a:lnTo>
                <a:cubicBezTo>
                  <a:pt x="11729455" y="1020837"/>
                  <a:pt x="11718720" y="1021778"/>
                  <a:pt x="11771791" y="1015977"/>
                </a:cubicBezTo>
                <a:cubicBezTo>
                  <a:pt x="11774317" y="1015701"/>
                  <a:pt x="11812546" y="1011974"/>
                  <a:pt x="11834157" y="1009499"/>
                </a:cubicBezTo>
                <a:lnTo>
                  <a:pt x="11843354" y="1008273"/>
                </a:lnTo>
                <a:lnTo>
                  <a:pt x="11843354" y="1000151"/>
                </a:lnTo>
                <a:lnTo>
                  <a:pt x="11893955" y="983740"/>
                </a:lnTo>
                <a:cubicBezTo>
                  <a:pt x="11928061" y="969285"/>
                  <a:pt x="11955951" y="949359"/>
                  <a:pt x="11974160" y="920897"/>
                </a:cubicBezTo>
                <a:cubicBezTo>
                  <a:pt x="12002698" y="876981"/>
                  <a:pt x="12076554" y="851353"/>
                  <a:pt x="12143531" y="823664"/>
                </a:cubicBezTo>
                <a:lnTo>
                  <a:pt x="12192000" y="801163"/>
                </a:lnTo>
                <a:lnTo>
                  <a:pt x="12192000" y="2515690"/>
                </a:lnTo>
                <a:lnTo>
                  <a:pt x="0" y="251569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solidFill>
                <a:schemeClr val="tx1"/>
              </a:solidFill>
            </a:endParaRPr>
          </a:p>
        </p:txBody>
      </p:sp>
      <p:sp>
        <p:nvSpPr>
          <p:cNvPr id="2" name="Title 1">
            <a:extLst>
              <a:ext uri="{FF2B5EF4-FFF2-40B4-BE49-F238E27FC236}">
                <a16:creationId xmlns:a16="http://schemas.microsoft.com/office/drawing/2014/main" id="{B123A54F-69EF-D6B8-7601-1EAF99F1A1BE}"/>
              </a:ext>
            </a:extLst>
          </p:cNvPr>
          <p:cNvSpPr>
            <a:spLocks noGrp="1"/>
          </p:cNvSpPr>
          <p:nvPr>
            <p:ph type="title"/>
          </p:nvPr>
        </p:nvSpPr>
        <p:spPr>
          <a:xfrm>
            <a:off x="838200" y="365125"/>
            <a:ext cx="10515600" cy="930275"/>
          </a:xfrm>
        </p:spPr>
        <p:txBody>
          <a:bodyPr vert="horz" lIns="91440" tIns="45720" rIns="91440" bIns="45720" rtlCol="0">
            <a:normAutofit/>
          </a:bodyPr>
          <a:lstStyle/>
          <a:p>
            <a:r>
              <a:rPr lang="en-US" sz="2800" kern="1200">
                <a:latin typeface="+mj-lt"/>
                <a:ea typeface="+mj-ea"/>
                <a:cs typeface="+mj-cs"/>
              </a:rPr>
              <a:t>The type of Special educational needs we support at </a:t>
            </a:r>
            <a:r>
              <a:rPr lang="en-US" sz="2800" kern="1200" err="1">
                <a:latin typeface="+mj-lt"/>
                <a:ea typeface="+mj-ea"/>
                <a:cs typeface="+mj-cs"/>
              </a:rPr>
              <a:t>Welland</a:t>
            </a:r>
            <a:r>
              <a:rPr lang="en-US" sz="2800" kern="1200">
                <a:latin typeface="+mj-lt"/>
                <a:ea typeface="+mj-ea"/>
                <a:cs typeface="+mj-cs"/>
              </a:rPr>
              <a:t> Academy.</a:t>
            </a:r>
          </a:p>
        </p:txBody>
      </p:sp>
      <p:graphicFrame>
        <p:nvGraphicFramePr>
          <p:cNvPr id="4" name="Table 4">
            <a:extLst>
              <a:ext uri="{FF2B5EF4-FFF2-40B4-BE49-F238E27FC236}">
                <a16:creationId xmlns:a16="http://schemas.microsoft.com/office/drawing/2014/main" id="{96BB8DD3-8BF8-531B-6AAB-721B8EDDDB8A}"/>
              </a:ext>
            </a:extLst>
          </p:cNvPr>
          <p:cNvGraphicFramePr>
            <a:graphicFrameLocks noGrp="1"/>
          </p:cNvGraphicFramePr>
          <p:nvPr>
            <p:ph idx="1"/>
            <p:extLst>
              <p:ext uri="{D42A27DB-BD31-4B8C-83A1-F6EECF244321}">
                <p14:modId xmlns:p14="http://schemas.microsoft.com/office/powerpoint/2010/main" val="4286355166"/>
              </p:ext>
            </p:extLst>
          </p:nvPr>
        </p:nvGraphicFramePr>
        <p:xfrm>
          <a:off x="838200" y="2226282"/>
          <a:ext cx="10515602" cy="3730999"/>
        </p:xfrm>
        <a:graphic>
          <a:graphicData uri="http://schemas.openxmlformats.org/drawingml/2006/table">
            <a:tbl>
              <a:tblPr firstRow="1" bandRow="1">
                <a:tableStyleId>{5C22544A-7EE6-4342-B048-85BDC9FD1C3A}</a:tableStyleId>
              </a:tblPr>
              <a:tblGrid>
                <a:gridCol w="2666070">
                  <a:extLst>
                    <a:ext uri="{9D8B030D-6E8A-4147-A177-3AD203B41FA5}">
                      <a16:colId xmlns:a16="http://schemas.microsoft.com/office/drawing/2014/main" val="520187628"/>
                    </a:ext>
                  </a:extLst>
                </a:gridCol>
                <a:gridCol w="2745533">
                  <a:extLst>
                    <a:ext uri="{9D8B030D-6E8A-4147-A177-3AD203B41FA5}">
                      <a16:colId xmlns:a16="http://schemas.microsoft.com/office/drawing/2014/main" val="3825681030"/>
                    </a:ext>
                  </a:extLst>
                </a:gridCol>
                <a:gridCol w="2612844">
                  <a:extLst>
                    <a:ext uri="{9D8B030D-6E8A-4147-A177-3AD203B41FA5}">
                      <a16:colId xmlns:a16="http://schemas.microsoft.com/office/drawing/2014/main" val="282817385"/>
                    </a:ext>
                  </a:extLst>
                </a:gridCol>
                <a:gridCol w="2491155">
                  <a:extLst>
                    <a:ext uri="{9D8B030D-6E8A-4147-A177-3AD203B41FA5}">
                      <a16:colId xmlns:a16="http://schemas.microsoft.com/office/drawing/2014/main" val="3396259109"/>
                    </a:ext>
                  </a:extLst>
                </a:gridCol>
              </a:tblGrid>
              <a:tr h="621138">
                <a:tc>
                  <a:txBody>
                    <a:bodyPr/>
                    <a:lstStyle/>
                    <a:p>
                      <a:r>
                        <a:rPr lang="en-US" sz="1600"/>
                        <a:t>Communication and interaction.</a:t>
                      </a:r>
                      <a:endParaRPr lang="en-GB" sz="1600"/>
                    </a:p>
                  </a:txBody>
                  <a:tcPr marL="83574" marR="83574" marT="41787" marB="41787"/>
                </a:tc>
                <a:tc>
                  <a:txBody>
                    <a:bodyPr/>
                    <a:lstStyle/>
                    <a:p>
                      <a:r>
                        <a:rPr lang="en-US" sz="1600"/>
                        <a:t>Cognition and learning </a:t>
                      </a:r>
                      <a:endParaRPr lang="en-GB" sz="1600"/>
                    </a:p>
                  </a:txBody>
                  <a:tcPr marL="83574" marR="83574" marT="41787" marB="41787"/>
                </a:tc>
                <a:tc>
                  <a:txBody>
                    <a:bodyPr/>
                    <a:lstStyle/>
                    <a:p>
                      <a:r>
                        <a:rPr lang="en-US" sz="1600"/>
                        <a:t>Social emotional and mental health</a:t>
                      </a:r>
                      <a:endParaRPr lang="en-GB" sz="1600"/>
                    </a:p>
                  </a:txBody>
                  <a:tcPr marL="83574" marR="83574" marT="41787" marB="41787"/>
                </a:tc>
                <a:tc>
                  <a:txBody>
                    <a:bodyPr/>
                    <a:lstStyle/>
                    <a:p>
                      <a:r>
                        <a:rPr lang="en-US" sz="1600"/>
                        <a:t>Sensory and/or physical</a:t>
                      </a:r>
                      <a:endParaRPr lang="en-GB" sz="1600"/>
                    </a:p>
                  </a:txBody>
                  <a:tcPr marL="83574" marR="83574" marT="41787" marB="41787"/>
                </a:tc>
                <a:extLst>
                  <a:ext uri="{0D108BD9-81ED-4DB2-BD59-A6C34878D82A}">
                    <a16:rowId xmlns:a16="http://schemas.microsoft.com/office/drawing/2014/main" val="2930230373"/>
                  </a:ext>
                </a:extLst>
              </a:tr>
              <a:tr h="3109861">
                <a:tc>
                  <a:txBody>
                    <a:bodyPr/>
                    <a:lstStyle/>
                    <a:p>
                      <a:endParaRPr lang="en-US" sz="1600"/>
                    </a:p>
                    <a:p>
                      <a:r>
                        <a:rPr lang="en-GB" sz="1600"/>
                        <a:t>Autism Spectrum Condition</a:t>
                      </a:r>
                    </a:p>
                    <a:p>
                      <a:endParaRPr lang="en-GB" sz="1600"/>
                    </a:p>
                    <a:p>
                      <a:r>
                        <a:rPr lang="en-GB" sz="1600"/>
                        <a:t>Speech and Language Difficulties</a:t>
                      </a:r>
                    </a:p>
                    <a:p>
                      <a:endParaRPr lang="en-GB" sz="1600"/>
                    </a:p>
                    <a:p>
                      <a:r>
                        <a:rPr lang="en-GB" sz="1600"/>
                        <a:t>Global developmental delay</a:t>
                      </a:r>
                    </a:p>
                    <a:p>
                      <a:endParaRPr lang="en-GB" sz="1600"/>
                    </a:p>
                    <a:p>
                      <a:endParaRPr lang="en-GB" sz="1600"/>
                    </a:p>
                    <a:p>
                      <a:endParaRPr lang="en-GB" sz="1600"/>
                    </a:p>
                  </a:txBody>
                  <a:tcPr marL="83574" marR="83574" marT="41787" marB="41787"/>
                </a:tc>
                <a:tc>
                  <a:txBody>
                    <a:bodyPr/>
                    <a:lstStyle/>
                    <a:p>
                      <a:endParaRPr lang="en-US" sz="1600"/>
                    </a:p>
                    <a:p>
                      <a:r>
                        <a:rPr lang="en-GB" sz="1600"/>
                        <a:t>Specific learning difficulties</a:t>
                      </a:r>
                    </a:p>
                    <a:p>
                      <a:r>
                        <a:rPr lang="en-GB" sz="1600"/>
                        <a:t>Including dyslexia dyspraxia and dyscalculia.</a:t>
                      </a:r>
                    </a:p>
                    <a:p>
                      <a:endParaRPr lang="en-GB" sz="1600"/>
                    </a:p>
                    <a:p>
                      <a:r>
                        <a:rPr lang="en-GB" sz="1600"/>
                        <a:t>Moderate learning difficulties.</a:t>
                      </a:r>
                    </a:p>
                    <a:p>
                      <a:endParaRPr lang="en-GB" sz="1600"/>
                    </a:p>
                    <a:p>
                      <a:r>
                        <a:rPr lang="en-GB" sz="1600"/>
                        <a:t>Sever learning difficulties</a:t>
                      </a:r>
                    </a:p>
                    <a:p>
                      <a:endParaRPr lang="en-GB" sz="1600"/>
                    </a:p>
                    <a:p>
                      <a:r>
                        <a:rPr lang="en-GB" sz="1600"/>
                        <a:t>Genetic conditions</a:t>
                      </a:r>
                    </a:p>
                  </a:txBody>
                  <a:tcPr marL="83574" marR="83574" marT="41787" marB="41787"/>
                </a:tc>
                <a:tc>
                  <a:txBody>
                    <a:bodyPr/>
                    <a:lstStyle/>
                    <a:p>
                      <a:endParaRPr lang="en-US" sz="1600"/>
                    </a:p>
                    <a:p>
                      <a:r>
                        <a:rPr lang="en-GB" sz="1600"/>
                        <a:t>Attention deficit hyperactive disorder (ADHD).</a:t>
                      </a:r>
                    </a:p>
                    <a:p>
                      <a:endParaRPr lang="en-GB" sz="1600"/>
                    </a:p>
                    <a:p>
                      <a:r>
                        <a:rPr lang="en-GB" sz="1600"/>
                        <a:t>Attention deficit disorder.</a:t>
                      </a:r>
                    </a:p>
                    <a:p>
                      <a:endParaRPr lang="en-GB" sz="1600"/>
                    </a:p>
                    <a:p>
                      <a:r>
                        <a:rPr lang="en-GB" sz="1600"/>
                        <a:t>Trauma and adverse childhood experiences.</a:t>
                      </a:r>
                    </a:p>
                    <a:p>
                      <a:endParaRPr lang="en-GB" sz="1600"/>
                    </a:p>
                    <a:p>
                      <a:endParaRPr lang="en-GB" sz="1600"/>
                    </a:p>
                  </a:txBody>
                  <a:tcPr marL="83574" marR="83574" marT="41787" marB="41787"/>
                </a:tc>
                <a:tc>
                  <a:txBody>
                    <a:bodyPr/>
                    <a:lstStyle/>
                    <a:p>
                      <a:endParaRPr lang="en-US" sz="1600"/>
                    </a:p>
                    <a:p>
                      <a:r>
                        <a:rPr lang="en-GB" sz="1600"/>
                        <a:t>Hearing impairments</a:t>
                      </a:r>
                    </a:p>
                    <a:p>
                      <a:endParaRPr lang="en-GB" sz="1600"/>
                    </a:p>
                    <a:p>
                      <a:r>
                        <a:rPr lang="en-GB" sz="1600"/>
                        <a:t>Visual impairments</a:t>
                      </a:r>
                    </a:p>
                    <a:p>
                      <a:endParaRPr lang="en-GB" sz="1600"/>
                    </a:p>
                    <a:p>
                      <a:r>
                        <a:rPr lang="en-GB" sz="1600"/>
                        <a:t>Multi-sensory impairments</a:t>
                      </a:r>
                    </a:p>
                    <a:p>
                      <a:endParaRPr lang="en-GB" sz="1600"/>
                    </a:p>
                    <a:p>
                      <a:r>
                        <a:rPr lang="en-GB" sz="1600"/>
                        <a:t>Physical impairments.</a:t>
                      </a:r>
                    </a:p>
                  </a:txBody>
                  <a:tcPr marL="83574" marR="83574" marT="41787" marB="41787"/>
                </a:tc>
                <a:extLst>
                  <a:ext uri="{0D108BD9-81ED-4DB2-BD59-A6C34878D82A}">
                    <a16:rowId xmlns:a16="http://schemas.microsoft.com/office/drawing/2014/main" val="4091953139"/>
                  </a:ext>
                </a:extLst>
              </a:tr>
            </a:tbl>
          </a:graphicData>
        </a:graphic>
      </p:graphicFrame>
    </p:spTree>
    <p:extLst>
      <p:ext uri="{BB962C8B-B14F-4D97-AF65-F5344CB8AC3E}">
        <p14:creationId xmlns:p14="http://schemas.microsoft.com/office/powerpoint/2010/main" val="25215132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E1ABE-3184-4B2A-4B02-990914377207}"/>
              </a:ext>
            </a:extLst>
          </p:cNvPr>
          <p:cNvSpPr>
            <a:spLocks noGrp="1"/>
          </p:cNvSpPr>
          <p:nvPr>
            <p:ph type="title"/>
          </p:nvPr>
        </p:nvSpPr>
        <p:spPr>
          <a:xfrm>
            <a:off x="838200" y="266700"/>
            <a:ext cx="10515600" cy="2381249"/>
          </a:xfrm>
        </p:spPr>
        <p:txBody>
          <a:bodyPr>
            <a:normAutofit fontScale="90000"/>
          </a:bodyPr>
          <a:lstStyle/>
          <a:p>
            <a:r>
              <a:rPr lang="en-US" dirty="0"/>
              <a:t>External agencies</a:t>
            </a:r>
            <a:br>
              <a:rPr lang="en-US" sz="3100" dirty="0"/>
            </a:br>
            <a:r>
              <a:rPr lang="en-US" sz="3100" dirty="0"/>
              <a:t>Sometimes we will make referrals to outside agencies to ensure our pupils are receiving the right support. </a:t>
            </a:r>
            <a:r>
              <a:rPr lang="en-US" sz="2800" dirty="0"/>
              <a:t>Referrals</a:t>
            </a:r>
            <a:r>
              <a:rPr lang="en-US" sz="3100" dirty="0"/>
              <a:t> need parent/carer permission</a:t>
            </a:r>
            <a:r>
              <a:rPr lang="en-US" dirty="0"/>
              <a:t>.</a:t>
            </a:r>
            <a:br>
              <a:rPr lang="en-US" dirty="0"/>
            </a:br>
            <a:r>
              <a:rPr lang="en-US" sz="3100" dirty="0">
                <a:latin typeface="+mn-lt"/>
              </a:rPr>
              <a:t>External agencies can include:</a:t>
            </a:r>
            <a:endParaRPr lang="en-GB" dirty="0"/>
          </a:p>
        </p:txBody>
      </p:sp>
      <p:graphicFrame>
        <p:nvGraphicFramePr>
          <p:cNvPr id="7" name="Content Placeholder 2">
            <a:extLst>
              <a:ext uri="{FF2B5EF4-FFF2-40B4-BE49-F238E27FC236}">
                <a16:creationId xmlns:a16="http://schemas.microsoft.com/office/drawing/2014/main" id="{DECE7FD5-A8AC-68F4-80BE-9106099D9777}"/>
              </a:ext>
            </a:extLst>
          </p:cNvPr>
          <p:cNvGraphicFramePr>
            <a:graphicFrameLocks noGrp="1"/>
          </p:cNvGraphicFramePr>
          <p:nvPr>
            <p:ph sz="half" idx="1"/>
            <p:extLst>
              <p:ext uri="{D42A27DB-BD31-4B8C-83A1-F6EECF244321}">
                <p14:modId xmlns:p14="http://schemas.microsoft.com/office/powerpoint/2010/main" val="1151568758"/>
              </p:ext>
            </p:extLst>
          </p:nvPr>
        </p:nvGraphicFramePr>
        <p:xfrm>
          <a:off x="2658835" y="2647949"/>
          <a:ext cx="6874330" cy="40259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ontent Placeholder 3">
            <a:extLst>
              <a:ext uri="{FF2B5EF4-FFF2-40B4-BE49-F238E27FC236}">
                <a16:creationId xmlns:a16="http://schemas.microsoft.com/office/drawing/2014/main" id="{2FDA64FC-7FAD-63AD-C726-070FDD60005E}"/>
              </a:ext>
            </a:extLst>
          </p:cNvPr>
          <p:cNvSpPr>
            <a:spLocks noGrp="1"/>
          </p:cNvSpPr>
          <p:nvPr>
            <p:ph sz="half" idx="2"/>
          </p:nvPr>
        </p:nvSpPr>
        <p:spPr>
          <a:xfrm flipH="1">
            <a:off x="11353799" y="2647949"/>
            <a:ext cx="326572" cy="3529013"/>
          </a:xfrm>
        </p:spPr>
        <p:txBody>
          <a:bodyPr>
            <a:normAutofit/>
          </a:bodyPr>
          <a:lstStyle/>
          <a:p>
            <a:endParaRPr lang="en-GB" dirty="0"/>
          </a:p>
        </p:txBody>
      </p:sp>
    </p:spTree>
    <p:extLst>
      <p:ext uri="{BB962C8B-B14F-4D97-AF65-F5344CB8AC3E}">
        <p14:creationId xmlns:p14="http://schemas.microsoft.com/office/powerpoint/2010/main" val="13010906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80641-E621-0BEB-7C2A-6D828ADD49E0}"/>
              </a:ext>
            </a:extLst>
          </p:cNvPr>
          <p:cNvSpPr>
            <a:spLocks noGrp="1"/>
          </p:cNvSpPr>
          <p:nvPr>
            <p:ph type="title"/>
          </p:nvPr>
        </p:nvSpPr>
        <p:spPr>
          <a:xfrm>
            <a:off x="838200" y="1"/>
            <a:ext cx="10515600" cy="1148580"/>
          </a:xfrm>
        </p:spPr>
        <p:txBody>
          <a:bodyPr/>
          <a:lstStyle/>
          <a:p>
            <a:r>
              <a:rPr lang="en-US" dirty="0"/>
              <a:t>What should I do if I think my child has SEND.</a:t>
            </a:r>
            <a:endParaRPr lang="en-GB" dirty="0"/>
          </a:p>
        </p:txBody>
      </p:sp>
      <p:graphicFrame>
        <p:nvGraphicFramePr>
          <p:cNvPr id="12" name="Content Placeholder 2">
            <a:extLst>
              <a:ext uri="{FF2B5EF4-FFF2-40B4-BE49-F238E27FC236}">
                <a16:creationId xmlns:a16="http://schemas.microsoft.com/office/drawing/2014/main" id="{0879FEAA-6A0D-B425-8EED-B74805A89F37}"/>
              </a:ext>
            </a:extLst>
          </p:cNvPr>
          <p:cNvGraphicFramePr>
            <a:graphicFrameLocks noGrp="1"/>
          </p:cNvGraphicFramePr>
          <p:nvPr>
            <p:ph sz="half" idx="1"/>
          </p:nvPr>
        </p:nvGraphicFramePr>
        <p:xfrm>
          <a:off x="561975" y="2695575"/>
          <a:ext cx="11134725" cy="4038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ontent Placeholder 3">
            <a:extLst>
              <a:ext uri="{FF2B5EF4-FFF2-40B4-BE49-F238E27FC236}">
                <a16:creationId xmlns:a16="http://schemas.microsoft.com/office/drawing/2014/main" id="{4B1805D6-97AE-6DDD-76DE-799D1A976548}"/>
              </a:ext>
            </a:extLst>
          </p:cNvPr>
          <p:cNvSpPr>
            <a:spLocks noGrp="1"/>
          </p:cNvSpPr>
          <p:nvPr>
            <p:ph sz="half" idx="2"/>
          </p:nvPr>
        </p:nvSpPr>
        <p:spPr>
          <a:xfrm>
            <a:off x="465445" y="1089154"/>
            <a:ext cx="3219450" cy="1084212"/>
          </a:xfrm>
        </p:spPr>
        <p:txBody>
          <a:bodyPr vert="horz" lIns="91440" tIns="45720" rIns="91440" bIns="45720" rtlCol="0" anchor="t">
            <a:normAutofit/>
          </a:bodyPr>
          <a:lstStyle/>
          <a:p>
            <a:pPr marL="0" indent="0">
              <a:buNone/>
            </a:pPr>
            <a:r>
              <a:rPr lang="en-GB" sz="1800" dirty="0"/>
              <a:t>Speak to your</a:t>
            </a:r>
          </a:p>
          <a:p>
            <a:pPr marL="0" indent="0">
              <a:buNone/>
            </a:pPr>
            <a:r>
              <a:rPr lang="en-GB" sz="1800" dirty="0"/>
              <a:t>child's class teacher.</a:t>
            </a:r>
          </a:p>
        </p:txBody>
      </p:sp>
      <p:sp>
        <p:nvSpPr>
          <p:cNvPr id="5" name="TextBox 4">
            <a:extLst>
              <a:ext uri="{FF2B5EF4-FFF2-40B4-BE49-F238E27FC236}">
                <a16:creationId xmlns:a16="http://schemas.microsoft.com/office/drawing/2014/main" id="{3FFA1450-87D7-CEF7-8125-CAA202686A2E}"/>
              </a:ext>
            </a:extLst>
          </p:cNvPr>
          <p:cNvSpPr txBox="1"/>
          <p:nvPr/>
        </p:nvSpPr>
        <p:spPr>
          <a:xfrm>
            <a:off x="4222701" y="994526"/>
            <a:ext cx="2419350" cy="923330"/>
          </a:xfrm>
          <a:prstGeom prst="rect">
            <a:avLst/>
          </a:prstGeom>
          <a:noFill/>
        </p:spPr>
        <p:txBody>
          <a:bodyPr wrap="square" rtlCol="0">
            <a:spAutoFit/>
          </a:bodyPr>
          <a:lstStyle/>
          <a:p>
            <a:r>
              <a:rPr lang="en-US" dirty="0"/>
              <a:t>Meet with the SENDCo to discuss concerns and outcomes</a:t>
            </a:r>
            <a:endParaRPr lang="en-GB" dirty="0"/>
          </a:p>
        </p:txBody>
      </p:sp>
      <p:sp>
        <p:nvSpPr>
          <p:cNvPr id="6" name="TextBox 5">
            <a:extLst>
              <a:ext uri="{FF2B5EF4-FFF2-40B4-BE49-F238E27FC236}">
                <a16:creationId xmlns:a16="http://schemas.microsoft.com/office/drawing/2014/main" id="{EC04A13C-AB9B-F365-0369-DC76744D7FB7}"/>
              </a:ext>
            </a:extLst>
          </p:cNvPr>
          <p:cNvSpPr txBox="1"/>
          <p:nvPr/>
        </p:nvSpPr>
        <p:spPr>
          <a:xfrm>
            <a:off x="8172450" y="981084"/>
            <a:ext cx="4019550" cy="1477328"/>
          </a:xfrm>
          <a:prstGeom prst="rect">
            <a:avLst/>
          </a:prstGeom>
          <a:noFill/>
        </p:spPr>
        <p:txBody>
          <a:bodyPr wrap="square" rtlCol="0">
            <a:spAutoFit/>
          </a:bodyPr>
          <a:lstStyle/>
          <a:p>
            <a:r>
              <a:rPr lang="en-US" dirty="0"/>
              <a:t>If it is decided your child needs additional support in school which is different to their peers, they will be added to the register of additional support.</a:t>
            </a:r>
            <a:endParaRPr lang="en-GB" dirty="0"/>
          </a:p>
        </p:txBody>
      </p:sp>
      <p:sp>
        <p:nvSpPr>
          <p:cNvPr id="9" name="Arrow: Right 8">
            <a:extLst>
              <a:ext uri="{FF2B5EF4-FFF2-40B4-BE49-F238E27FC236}">
                <a16:creationId xmlns:a16="http://schemas.microsoft.com/office/drawing/2014/main" id="{89A66F5F-C04F-6CBB-3262-BEE50F30FA2B}"/>
              </a:ext>
            </a:extLst>
          </p:cNvPr>
          <p:cNvSpPr/>
          <p:nvPr/>
        </p:nvSpPr>
        <p:spPr>
          <a:xfrm>
            <a:off x="3279514" y="1177642"/>
            <a:ext cx="810762" cy="40943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row: Right 9">
            <a:extLst>
              <a:ext uri="{FF2B5EF4-FFF2-40B4-BE49-F238E27FC236}">
                <a16:creationId xmlns:a16="http://schemas.microsoft.com/office/drawing/2014/main" id="{9E08C0FE-48B8-8564-1C7B-2356ECBAD20A}"/>
              </a:ext>
            </a:extLst>
          </p:cNvPr>
          <p:cNvSpPr/>
          <p:nvPr/>
        </p:nvSpPr>
        <p:spPr>
          <a:xfrm>
            <a:off x="6995046" y="1177641"/>
            <a:ext cx="810762" cy="40943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7072431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D864AE-227E-428F-2530-591D45438245}"/>
              </a:ext>
            </a:extLst>
          </p:cNvPr>
          <p:cNvSpPr>
            <a:spLocks noGrp="1"/>
          </p:cNvSpPr>
          <p:nvPr>
            <p:ph type="title"/>
          </p:nvPr>
        </p:nvSpPr>
        <p:spPr>
          <a:xfrm>
            <a:off x="838200" y="104776"/>
            <a:ext cx="10515600" cy="609600"/>
          </a:xfrm>
        </p:spPr>
        <p:txBody>
          <a:bodyPr>
            <a:normAutofit/>
          </a:bodyPr>
          <a:lstStyle/>
          <a:p>
            <a:pPr algn="ctr"/>
            <a:r>
              <a:rPr lang="en-US" sz="2800" dirty="0"/>
              <a:t>The register of additional support-Provision overview.</a:t>
            </a:r>
            <a:endParaRPr lang="en-GB" sz="2800" dirty="0"/>
          </a:p>
        </p:txBody>
      </p:sp>
      <p:graphicFrame>
        <p:nvGraphicFramePr>
          <p:cNvPr id="8" name="Table 8">
            <a:extLst>
              <a:ext uri="{FF2B5EF4-FFF2-40B4-BE49-F238E27FC236}">
                <a16:creationId xmlns:a16="http://schemas.microsoft.com/office/drawing/2014/main" id="{177DFFC9-2B8D-483E-312A-E60B565CA10E}"/>
              </a:ext>
            </a:extLst>
          </p:cNvPr>
          <p:cNvGraphicFramePr>
            <a:graphicFrameLocks noGrp="1"/>
          </p:cNvGraphicFramePr>
          <p:nvPr>
            <p:ph idx="1"/>
            <p:extLst>
              <p:ext uri="{D42A27DB-BD31-4B8C-83A1-F6EECF244321}">
                <p14:modId xmlns:p14="http://schemas.microsoft.com/office/powerpoint/2010/main" val="3919710105"/>
              </p:ext>
            </p:extLst>
          </p:nvPr>
        </p:nvGraphicFramePr>
        <p:xfrm>
          <a:off x="180975" y="755017"/>
          <a:ext cx="11906252" cy="6038848"/>
        </p:xfrm>
        <a:graphic>
          <a:graphicData uri="http://schemas.openxmlformats.org/drawingml/2006/table">
            <a:tbl>
              <a:tblPr firstRow="1" bandRow="1">
                <a:tableStyleId>{5C22544A-7EE6-4342-B048-85BDC9FD1C3A}</a:tableStyleId>
              </a:tblPr>
              <a:tblGrid>
                <a:gridCol w="2895600">
                  <a:extLst>
                    <a:ext uri="{9D8B030D-6E8A-4147-A177-3AD203B41FA5}">
                      <a16:colId xmlns:a16="http://schemas.microsoft.com/office/drawing/2014/main" val="2394026010"/>
                    </a:ext>
                  </a:extLst>
                </a:gridCol>
                <a:gridCol w="2886075">
                  <a:extLst>
                    <a:ext uri="{9D8B030D-6E8A-4147-A177-3AD203B41FA5}">
                      <a16:colId xmlns:a16="http://schemas.microsoft.com/office/drawing/2014/main" val="2795904354"/>
                    </a:ext>
                  </a:extLst>
                </a:gridCol>
                <a:gridCol w="3305175">
                  <a:extLst>
                    <a:ext uri="{9D8B030D-6E8A-4147-A177-3AD203B41FA5}">
                      <a16:colId xmlns:a16="http://schemas.microsoft.com/office/drawing/2014/main" val="109552918"/>
                    </a:ext>
                  </a:extLst>
                </a:gridCol>
                <a:gridCol w="2819402">
                  <a:extLst>
                    <a:ext uri="{9D8B030D-6E8A-4147-A177-3AD203B41FA5}">
                      <a16:colId xmlns:a16="http://schemas.microsoft.com/office/drawing/2014/main" val="2809437161"/>
                    </a:ext>
                  </a:extLst>
                </a:gridCol>
              </a:tblGrid>
              <a:tr h="388443">
                <a:tc>
                  <a:txBody>
                    <a:bodyPr/>
                    <a:lstStyle/>
                    <a:p>
                      <a:r>
                        <a:rPr lang="en-US" dirty="0"/>
                        <a:t>Whole school approach</a:t>
                      </a:r>
                      <a:endParaRPr lang="en-GB" dirty="0"/>
                    </a:p>
                  </a:txBody>
                  <a:tcPr/>
                </a:tc>
                <a:tc>
                  <a:txBody>
                    <a:bodyPr/>
                    <a:lstStyle/>
                    <a:p>
                      <a:r>
                        <a:rPr lang="en-US" dirty="0"/>
                        <a:t>Wave 1</a:t>
                      </a:r>
                      <a:endParaRPr lang="en-GB" dirty="0"/>
                    </a:p>
                  </a:txBody>
                  <a:tcPr/>
                </a:tc>
                <a:tc>
                  <a:txBody>
                    <a:bodyPr/>
                    <a:lstStyle/>
                    <a:p>
                      <a:r>
                        <a:rPr lang="en-US" dirty="0"/>
                        <a:t>Wave 2</a:t>
                      </a:r>
                      <a:endParaRPr lang="en-GB" dirty="0"/>
                    </a:p>
                  </a:txBody>
                  <a:tcPr/>
                </a:tc>
                <a:tc>
                  <a:txBody>
                    <a:bodyPr/>
                    <a:lstStyle/>
                    <a:p>
                      <a:r>
                        <a:rPr lang="en-US" dirty="0"/>
                        <a:t>Wave 3</a:t>
                      </a:r>
                      <a:endParaRPr lang="en-GB" dirty="0"/>
                    </a:p>
                  </a:txBody>
                  <a:tcPr/>
                </a:tc>
                <a:extLst>
                  <a:ext uri="{0D108BD9-81ED-4DB2-BD59-A6C34878D82A}">
                    <a16:rowId xmlns:a16="http://schemas.microsoft.com/office/drawing/2014/main" val="424030436"/>
                  </a:ext>
                </a:extLst>
              </a:tr>
              <a:tr h="5650405">
                <a:tc>
                  <a:txBody>
                    <a:bodyPr/>
                    <a:lstStyle/>
                    <a:p>
                      <a:r>
                        <a:rPr lang="en-US" dirty="0"/>
                        <a:t>Provides appropriate learning opportunities for all pupils at </a:t>
                      </a:r>
                      <a:r>
                        <a:rPr lang="en-US" dirty="0" err="1"/>
                        <a:t>Welland</a:t>
                      </a:r>
                      <a:r>
                        <a:rPr lang="en-US" dirty="0"/>
                        <a:t> Academy.</a:t>
                      </a:r>
                    </a:p>
                    <a:p>
                      <a:r>
                        <a:rPr lang="en-GB" dirty="0"/>
                        <a:t>These adaptations and reasonable adjustments include:</a:t>
                      </a:r>
                    </a:p>
                    <a:p>
                      <a:endParaRPr lang="en-GB" dirty="0"/>
                    </a:p>
                    <a:p>
                      <a:pPr marL="285750" indent="-285750">
                        <a:buFont typeface="Arial" panose="020B0604020202020204" pitchFamily="34" charset="0"/>
                        <a:buChar char="•"/>
                      </a:pPr>
                      <a:r>
                        <a:rPr lang="en-GB" dirty="0"/>
                        <a:t>Scaffolding/modelling and writing frames.</a:t>
                      </a:r>
                    </a:p>
                    <a:p>
                      <a:pPr marL="285750" indent="-285750">
                        <a:buFont typeface="Arial" panose="020B0604020202020204" pitchFamily="34" charset="0"/>
                        <a:buChar char="•"/>
                      </a:pPr>
                      <a:r>
                        <a:rPr lang="en-GB" dirty="0"/>
                        <a:t>Effective questioning and feedback.</a:t>
                      </a:r>
                    </a:p>
                    <a:p>
                      <a:pPr marL="285750" indent="-285750">
                        <a:buFont typeface="Arial" panose="020B0604020202020204" pitchFamily="34" charset="0"/>
                        <a:buChar char="•"/>
                      </a:pPr>
                      <a:r>
                        <a:rPr lang="en-GB" dirty="0"/>
                        <a:t>Visual prompts.</a:t>
                      </a:r>
                    </a:p>
                    <a:p>
                      <a:pPr marL="285750" indent="-285750">
                        <a:buFont typeface="Arial" panose="020B0604020202020204" pitchFamily="34" charset="0"/>
                        <a:buChar char="•"/>
                      </a:pPr>
                      <a:r>
                        <a:rPr lang="en-GB" dirty="0"/>
                        <a:t>Flexible groupings and talking partners.</a:t>
                      </a:r>
                      <a:endParaRPr lang="en-US" dirty="0"/>
                    </a:p>
                  </a:txBody>
                  <a:tcPr/>
                </a:tc>
                <a:tc>
                  <a:txBody>
                    <a:bodyPr/>
                    <a:lstStyle/>
                    <a:p>
                      <a:r>
                        <a:rPr lang="en-US" dirty="0"/>
                        <a:t>If a pupil has receive approaches outlined in the whole school approach, targeted SEND support is needed.  A learning plan or class support plan will be created.  Provision can include:</a:t>
                      </a:r>
                    </a:p>
                    <a:p>
                      <a:endParaRPr lang="en-US" dirty="0"/>
                    </a:p>
                    <a:p>
                      <a:pPr marL="285750" indent="-285750">
                        <a:buFont typeface="Arial" panose="020B0604020202020204" pitchFamily="34" charset="0"/>
                        <a:buChar char="•"/>
                      </a:pPr>
                      <a:r>
                        <a:rPr lang="en-US" dirty="0"/>
                        <a:t>Intervention groups for English and </a:t>
                      </a:r>
                      <a:r>
                        <a:rPr lang="en-US" dirty="0" err="1"/>
                        <a:t>Maths</a:t>
                      </a:r>
                      <a:r>
                        <a:rPr lang="en-US" dirty="0"/>
                        <a:t>.</a:t>
                      </a:r>
                    </a:p>
                    <a:p>
                      <a:pPr marL="285750" indent="-285750">
                        <a:buFont typeface="Arial" panose="020B0604020202020204" pitchFamily="34" charset="0"/>
                        <a:buChar char="•"/>
                      </a:pPr>
                      <a:r>
                        <a:rPr lang="en-US" dirty="0"/>
                        <a:t>Interventions for Speech and Language.</a:t>
                      </a:r>
                    </a:p>
                    <a:p>
                      <a:pPr marL="285750" indent="-285750">
                        <a:buFont typeface="Arial" panose="020B0604020202020204" pitchFamily="34" charset="0"/>
                        <a:buChar char="•"/>
                      </a:pPr>
                      <a:r>
                        <a:rPr lang="en-US" dirty="0"/>
                        <a:t>Intervention to support with social times of the day.</a:t>
                      </a:r>
                    </a:p>
                    <a:p>
                      <a:pPr marL="285750" indent="-285750">
                        <a:buFont typeface="Arial" panose="020B0604020202020204" pitchFamily="34" charset="0"/>
                        <a:buChar char="•"/>
                      </a:pPr>
                      <a:r>
                        <a:rPr lang="en-US" dirty="0"/>
                        <a:t>Precision teaching</a:t>
                      </a:r>
                    </a:p>
                    <a:p>
                      <a:pPr marL="285750" indent="-285750">
                        <a:buFont typeface="Arial" panose="020B0604020202020204" pitchFamily="34" charset="0"/>
                        <a:buChar char="•"/>
                      </a:pPr>
                      <a:r>
                        <a:rPr lang="en-US" dirty="0"/>
                        <a:t>Daily reading.</a:t>
                      </a:r>
                    </a:p>
                    <a:p>
                      <a:pPr marL="285750" indent="-285750">
                        <a:buFont typeface="Arial" panose="020B0604020202020204" pitchFamily="34" charset="0"/>
                        <a:buChar char="•"/>
                      </a:pPr>
                      <a:r>
                        <a:rPr lang="en-US" dirty="0"/>
                        <a:t>Sensory Circuits.</a:t>
                      </a:r>
                    </a:p>
                    <a:p>
                      <a:pPr marL="285750" indent="-285750">
                        <a:buFont typeface="Arial" panose="020B0604020202020204" pitchFamily="34" charset="0"/>
                        <a:buChar char="•"/>
                      </a:pPr>
                      <a:r>
                        <a:rPr lang="en-US" dirty="0"/>
                        <a:t>Chunked learning</a:t>
                      </a:r>
                      <a:endParaRPr lang="en-GB" dirty="0"/>
                    </a:p>
                  </a:txBody>
                  <a:tcPr/>
                </a:tc>
                <a:tc>
                  <a:txBody>
                    <a:bodyPr/>
                    <a:lstStyle/>
                    <a:p>
                      <a:r>
                        <a:rPr lang="en-US" dirty="0"/>
                        <a:t>If wave 1 is not sufficient to meet a pupils needs, specialist send support can be requested with parent/carer permission. Provision can include referrals to:</a:t>
                      </a:r>
                    </a:p>
                    <a:p>
                      <a:pPr marL="285750" indent="-285750">
                        <a:buFont typeface="Arial" panose="020B0604020202020204" pitchFamily="34" charset="0"/>
                        <a:buChar char="•"/>
                      </a:pPr>
                      <a:r>
                        <a:rPr lang="en-US" dirty="0"/>
                        <a:t>An Educational psychologist.</a:t>
                      </a:r>
                    </a:p>
                    <a:p>
                      <a:pPr marL="285750" indent="-285750">
                        <a:buFont typeface="Arial" panose="020B0604020202020204" pitchFamily="34" charset="0"/>
                        <a:buChar char="•"/>
                      </a:pPr>
                      <a:r>
                        <a:rPr lang="en-US" dirty="0"/>
                        <a:t>Speech and Language team, (SALT).</a:t>
                      </a:r>
                    </a:p>
                    <a:p>
                      <a:pPr marL="285750" indent="-285750">
                        <a:buFont typeface="Arial" panose="020B0604020202020204" pitchFamily="34" charset="0"/>
                        <a:buChar char="•"/>
                      </a:pPr>
                      <a:r>
                        <a:rPr lang="en-US" dirty="0"/>
                        <a:t>ELSA support</a:t>
                      </a:r>
                    </a:p>
                    <a:p>
                      <a:pPr marL="285750" indent="-285750">
                        <a:buFont typeface="Arial" panose="020B0604020202020204" pitchFamily="34" charset="0"/>
                        <a:buChar char="•"/>
                      </a:pPr>
                      <a:r>
                        <a:rPr lang="en-US" dirty="0"/>
                        <a:t>Occupational Therapy.</a:t>
                      </a:r>
                    </a:p>
                    <a:p>
                      <a:pPr marL="285750" indent="-285750">
                        <a:buFont typeface="Arial" panose="020B0604020202020204" pitchFamily="34" charset="0"/>
                        <a:buChar char="•"/>
                      </a:pPr>
                      <a:r>
                        <a:rPr lang="en-US" dirty="0"/>
                        <a:t>Specialist teaching team.</a:t>
                      </a:r>
                    </a:p>
                    <a:p>
                      <a:pPr marL="285750" indent="-285750">
                        <a:buFont typeface="Arial" panose="020B0604020202020204" pitchFamily="34" charset="0"/>
                        <a:buChar char="•"/>
                      </a:pPr>
                      <a:endParaRPr lang="en-US" dirty="0"/>
                    </a:p>
                    <a:p>
                      <a:pPr marL="0" indent="0">
                        <a:buFont typeface="Arial" panose="020B0604020202020204" pitchFamily="34" charset="0"/>
                        <a:buNone/>
                      </a:pPr>
                      <a:r>
                        <a:rPr lang="en-US" dirty="0"/>
                        <a:t>Provision is addition to wave 1 and whole school approach:</a:t>
                      </a:r>
                    </a:p>
                    <a:p>
                      <a:pPr marL="285750" indent="-285750">
                        <a:buFont typeface="Arial" panose="020B0604020202020204" pitchFamily="34" charset="0"/>
                        <a:buChar char="•"/>
                      </a:pPr>
                      <a:r>
                        <a:rPr lang="en-US" dirty="0"/>
                        <a:t>Consistent Small group teaching.</a:t>
                      </a:r>
                    </a:p>
                    <a:p>
                      <a:pPr marL="285750" indent="-285750">
                        <a:buFont typeface="Arial" panose="020B0604020202020204" pitchFamily="34" charset="0"/>
                        <a:buChar char="•"/>
                      </a:pPr>
                      <a:r>
                        <a:rPr lang="en-US" dirty="0" err="1"/>
                        <a:t>Personalised</a:t>
                      </a:r>
                      <a:r>
                        <a:rPr lang="en-US" dirty="0"/>
                        <a:t> interventions</a:t>
                      </a:r>
                    </a:p>
                    <a:p>
                      <a:pPr marL="285750" indent="-285750">
                        <a:buFont typeface="Arial" panose="020B0604020202020204" pitchFamily="34" charset="0"/>
                        <a:buChar char="•"/>
                      </a:pPr>
                      <a:r>
                        <a:rPr lang="en-US" dirty="0"/>
                        <a:t>Heavily Adapted learning.</a:t>
                      </a:r>
                    </a:p>
                  </a:txBody>
                  <a:tcPr/>
                </a:tc>
                <a:tc>
                  <a:txBody>
                    <a:bodyPr/>
                    <a:lstStyle/>
                    <a:p>
                      <a:r>
                        <a:rPr lang="en-US" dirty="0"/>
                        <a:t>If a pupil needs support above wave 2, an request for an Education Health and Care Plan (EHCP) can be requested. If an EHCP is awarded, the provision a pupil needs will be outlined in this document.</a:t>
                      </a:r>
                      <a:endParaRPr lang="en-GB" dirty="0"/>
                    </a:p>
                  </a:txBody>
                  <a:tcPr/>
                </a:tc>
                <a:extLst>
                  <a:ext uri="{0D108BD9-81ED-4DB2-BD59-A6C34878D82A}">
                    <a16:rowId xmlns:a16="http://schemas.microsoft.com/office/drawing/2014/main" val="2994137307"/>
                  </a:ext>
                </a:extLst>
              </a:tr>
            </a:tbl>
          </a:graphicData>
        </a:graphic>
      </p:graphicFrame>
    </p:spTree>
    <p:extLst>
      <p:ext uri="{BB962C8B-B14F-4D97-AF65-F5344CB8AC3E}">
        <p14:creationId xmlns:p14="http://schemas.microsoft.com/office/powerpoint/2010/main" val="9832315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7EEB4-6B41-BC8A-FB4D-615D36506817}"/>
              </a:ext>
            </a:extLst>
          </p:cNvPr>
          <p:cNvSpPr>
            <a:spLocks noGrp="1"/>
          </p:cNvSpPr>
          <p:nvPr>
            <p:ph type="title"/>
          </p:nvPr>
        </p:nvSpPr>
        <p:spPr>
          <a:xfrm>
            <a:off x="838200" y="365125"/>
            <a:ext cx="10515600" cy="952045"/>
          </a:xfrm>
        </p:spPr>
        <p:txBody>
          <a:bodyPr>
            <a:normAutofit fontScale="90000"/>
          </a:bodyPr>
          <a:lstStyle/>
          <a:p>
            <a:r>
              <a:rPr lang="en-GB" sz="3600" b="1" dirty="0"/>
              <a:t>How do I know if the support for my child is having an impact.</a:t>
            </a:r>
            <a:endParaRPr lang="en-GB" dirty="0"/>
          </a:p>
        </p:txBody>
      </p:sp>
      <p:graphicFrame>
        <p:nvGraphicFramePr>
          <p:cNvPr id="8" name="Content Placeholder 2">
            <a:extLst>
              <a:ext uri="{FF2B5EF4-FFF2-40B4-BE49-F238E27FC236}">
                <a16:creationId xmlns:a16="http://schemas.microsoft.com/office/drawing/2014/main" id="{85F8AC9C-399C-C697-1E28-F5CAFC86BF4C}"/>
              </a:ext>
            </a:extLst>
          </p:cNvPr>
          <p:cNvGraphicFramePr>
            <a:graphicFrameLocks noGrp="1"/>
          </p:cNvGraphicFramePr>
          <p:nvPr>
            <p:ph idx="1"/>
          </p:nvPr>
        </p:nvGraphicFramePr>
        <p:xfrm>
          <a:off x="438150" y="1317171"/>
          <a:ext cx="11296650" cy="17403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4ECCA3AE-848A-E0F1-79C0-F55F1630AC3F}"/>
              </a:ext>
            </a:extLst>
          </p:cNvPr>
          <p:cNvSpPr txBox="1"/>
          <p:nvPr/>
        </p:nvSpPr>
        <p:spPr>
          <a:xfrm>
            <a:off x="676274" y="3279337"/>
            <a:ext cx="5410201" cy="3693319"/>
          </a:xfrm>
          <a:prstGeom prst="rect">
            <a:avLst/>
          </a:prstGeom>
          <a:noFill/>
        </p:spPr>
        <p:txBody>
          <a:bodyPr wrap="square" lIns="91440" tIns="45720" rIns="91440" bIns="45720" rtlCol="0" anchor="t">
            <a:spAutoFit/>
          </a:bodyPr>
          <a:lstStyle/>
          <a:p>
            <a:pPr marL="0" indent="0">
              <a:buNone/>
            </a:pPr>
            <a:r>
              <a:rPr lang="en-GB" sz="2400" u="sng" dirty="0"/>
              <a:t>Learning plan: </a:t>
            </a:r>
          </a:p>
          <a:p>
            <a:pPr marL="0" indent="0">
              <a:buNone/>
            </a:pPr>
            <a:r>
              <a:rPr lang="en-GB" sz="2400" dirty="0"/>
              <a:t>This is a targeted approach to support to monitor progress where progress has slowed and successful strategies are being identified.  Specific targets and relevant support is implemented, this is then monitored to identify the progress your child makes and the success of the additional support.</a:t>
            </a:r>
            <a:endParaRPr lang="en-GB" sz="2400" u="sng" dirty="0"/>
          </a:p>
          <a:p>
            <a:endParaRPr lang="en-GB" dirty="0"/>
          </a:p>
        </p:txBody>
      </p:sp>
      <p:sp>
        <p:nvSpPr>
          <p:cNvPr id="6" name="TextBox 5">
            <a:extLst>
              <a:ext uri="{FF2B5EF4-FFF2-40B4-BE49-F238E27FC236}">
                <a16:creationId xmlns:a16="http://schemas.microsoft.com/office/drawing/2014/main" id="{894D2BF8-4745-D53E-EE49-F950CE7AA381}"/>
              </a:ext>
            </a:extLst>
          </p:cNvPr>
          <p:cNvSpPr txBox="1"/>
          <p:nvPr/>
        </p:nvSpPr>
        <p:spPr>
          <a:xfrm>
            <a:off x="6505575" y="3429000"/>
            <a:ext cx="4848225" cy="3046988"/>
          </a:xfrm>
          <a:prstGeom prst="rect">
            <a:avLst/>
          </a:prstGeom>
          <a:noFill/>
        </p:spPr>
        <p:txBody>
          <a:bodyPr wrap="square" rtlCol="0">
            <a:spAutoFit/>
          </a:bodyPr>
          <a:lstStyle/>
          <a:p>
            <a:pPr marL="0" indent="0">
              <a:buNone/>
            </a:pPr>
            <a:r>
              <a:rPr lang="en-GB" sz="2400" u="sng" dirty="0"/>
              <a:t>In class support plan</a:t>
            </a:r>
            <a:r>
              <a:rPr lang="en-GB" sz="2400" dirty="0"/>
              <a:t>:  </a:t>
            </a:r>
          </a:p>
          <a:p>
            <a:pPr marL="0" indent="0">
              <a:buNone/>
            </a:pPr>
            <a:r>
              <a:rPr lang="en-GB" sz="2400" dirty="0"/>
              <a:t>This allows for strategies to be implemented consistently where your child needs specific support to access learning </a:t>
            </a:r>
            <a:r>
              <a:rPr lang="en-GB" sz="2400" dirty="0" err="1"/>
              <a:t>e.g</a:t>
            </a:r>
            <a:r>
              <a:rPr lang="en-GB" sz="2400" dirty="0"/>
              <a:t> if your child is hearing impaired, they may need access throughout their school to a sound system.</a:t>
            </a:r>
          </a:p>
        </p:txBody>
      </p:sp>
    </p:spTree>
    <p:extLst>
      <p:ext uri="{BB962C8B-B14F-4D97-AF65-F5344CB8AC3E}">
        <p14:creationId xmlns:p14="http://schemas.microsoft.com/office/powerpoint/2010/main" val="3524320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9030D1-61E1-3741-9E00-ED9466EC24FA}"/>
              </a:ext>
            </a:extLst>
          </p:cNvPr>
          <p:cNvSpPr>
            <a:spLocks noGrp="1"/>
          </p:cNvSpPr>
          <p:nvPr>
            <p:ph type="title"/>
          </p:nvPr>
        </p:nvSpPr>
        <p:spPr>
          <a:xfrm>
            <a:off x="838200" y="365125"/>
            <a:ext cx="10515600" cy="663575"/>
          </a:xfrm>
        </p:spPr>
        <p:txBody>
          <a:bodyPr>
            <a:normAutofit/>
          </a:bodyPr>
          <a:lstStyle/>
          <a:p>
            <a:r>
              <a:rPr lang="en-US" sz="3200"/>
              <a:t>In class SEND support plan. </a:t>
            </a:r>
            <a:endParaRPr lang="en-GB" sz="3200" dirty="0"/>
          </a:p>
        </p:txBody>
      </p:sp>
      <p:sp>
        <p:nvSpPr>
          <p:cNvPr id="3" name="Content Placeholder 2">
            <a:extLst>
              <a:ext uri="{FF2B5EF4-FFF2-40B4-BE49-F238E27FC236}">
                <a16:creationId xmlns:a16="http://schemas.microsoft.com/office/drawing/2014/main" id="{0A0A6839-155D-2D93-191D-D86BEF2230E0}"/>
              </a:ext>
            </a:extLst>
          </p:cNvPr>
          <p:cNvSpPr>
            <a:spLocks noGrp="1"/>
          </p:cNvSpPr>
          <p:nvPr>
            <p:ph idx="1"/>
          </p:nvPr>
        </p:nvSpPr>
        <p:spPr>
          <a:xfrm>
            <a:off x="457200" y="1028700"/>
            <a:ext cx="10896600" cy="5148263"/>
          </a:xfrm>
        </p:spPr>
        <p:txBody>
          <a:bodyPr/>
          <a:lstStyle/>
          <a:p>
            <a:r>
              <a:rPr lang="en-US" sz="2400"/>
              <a:t>SEND progress is monitored via a class support document. This outlines the provision a pupil needs as part of wave one. This plan is updated when needed.  Class Teachers will discuss the pupils progress at parents evening and in school reports. </a:t>
            </a:r>
          </a:p>
          <a:p>
            <a:endParaRPr lang="en-GB" dirty="0"/>
          </a:p>
        </p:txBody>
      </p:sp>
      <p:pic>
        <p:nvPicPr>
          <p:cNvPr id="5" name="Picture 4">
            <a:extLst>
              <a:ext uri="{FF2B5EF4-FFF2-40B4-BE49-F238E27FC236}">
                <a16:creationId xmlns:a16="http://schemas.microsoft.com/office/drawing/2014/main" id="{DE9134F7-1D11-ECFE-FCC9-6A12B4CD2406}"/>
              </a:ext>
            </a:extLst>
          </p:cNvPr>
          <p:cNvPicPr>
            <a:picLocks noChangeAspect="1"/>
          </p:cNvPicPr>
          <p:nvPr/>
        </p:nvPicPr>
        <p:blipFill>
          <a:blip r:embed="rId2"/>
          <a:stretch>
            <a:fillRect/>
          </a:stretch>
        </p:blipFill>
        <p:spPr>
          <a:xfrm>
            <a:off x="0" y="2381249"/>
            <a:ext cx="12192000" cy="4029075"/>
          </a:xfrm>
          <a:prstGeom prst="rect">
            <a:avLst/>
          </a:prstGeom>
        </p:spPr>
      </p:pic>
    </p:spTree>
    <p:extLst>
      <p:ext uri="{BB962C8B-B14F-4D97-AF65-F5344CB8AC3E}">
        <p14:creationId xmlns:p14="http://schemas.microsoft.com/office/powerpoint/2010/main" val="16055325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E9D64-5430-2283-0CD1-3D72C6D7BA71}"/>
              </a:ext>
            </a:extLst>
          </p:cNvPr>
          <p:cNvSpPr>
            <a:spLocks noGrp="1"/>
          </p:cNvSpPr>
          <p:nvPr>
            <p:ph type="title"/>
          </p:nvPr>
        </p:nvSpPr>
        <p:spPr/>
        <p:txBody>
          <a:bodyPr>
            <a:normAutofit/>
          </a:bodyPr>
          <a:lstStyle/>
          <a:p>
            <a:r>
              <a:rPr lang="en-US" sz="3200" dirty="0"/>
              <a:t>Learning Plan</a:t>
            </a:r>
            <a:endParaRPr lang="en-GB" sz="3200" dirty="0"/>
          </a:p>
        </p:txBody>
      </p:sp>
      <p:pic>
        <p:nvPicPr>
          <p:cNvPr id="5" name="Content Placeholder 4">
            <a:extLst>
              <a:ext uri="{FF2B5EF4-FFF2-40B4-BE49-F238E27FC236}">
                <a16:creationId xmlns:a16="http://schemas.microsoft.com/office/drawing/2014/main" id="{43041311-D726-C7DF-C685-B262A88187A1}"/>
              </a:ext>
            </a:extLst>
          </p:cNvPr>
          <p:cNvPicPr>
            <a:picLocks noGrp="1" noChangeAspect="1"/>
          </p:cNvPicPr>
          <p:nvPr>
            <p:ph idx="1"/>
          </p:nvPr>
        </p:nvPicPr>
        <p:blipFill>
          <a:blip r:embed="rId2"/>
          <a:stretch>
            <a:fillRect/>
          </a:stretch>
        </p:blipFill>
        <p:spPr>
          <a:xfrm>
            <a:off x="1156409" y="1396704"/>
            <a:ext cx="8839577" cy="5084082"/>
          </a:xfrm>
        </p:spPr>
      </p:pic>
    </p:spTree>
    <p:extLst>
      <p:ext uri="{BB962C8B-B14F-4D97-AF65-F5344CB8AC3E}">
        <p14:creationId xmlns:p14="http://schemas.microsoft.com/office/powerpoint/2010/main" val="14946137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BE0902C-9B25-41EE-5458-50A4981CE4CB}"/>
              </a:ext>
            </a:extLst>
          </p:cNvPr>
          <p:cNvSpPr txBox="1"/>
          <p:nvPr/>
        </p:nvSpPr>
        <p:spPr>
          <a:xfrm>
            <a:off x="3255062" y="56857"/>
            <a:ext cx="5276850" cy="646331"/>
          </a:xfrm>
          <a:prstGeom prst="rect">
            <a:avLst/>
          </a:prstGeom>
          <a:noFill/>
        </p:spPr>
        <p:txBody>
          <a:bodyPr wrap="square" rtlCol="0">
            <a:spAutoFit/>
          </a:bodyPr>
          <a:lstStyle/>
          <a:p>
            <a:pPr algn="ctr"/>
            <a:r>
              <a:rPr lang="en-US" sz="3600" dirty="0"/>
              <a:t>Learning support plan.</a:t>
            </a:r>
            <a:endParaRPr lang="en-GB" sz="3600" dirty="0"/>
          </a:p>
        </p:txBody>
      </p:sp>
      <p:sp>
        <p:nvSpPr>
          <p:cNvPr id="4" name="Arrow: Bent 3">
            <a:extLst>
              <a:ext uri="{FF2B5EF4-FFF2-40B4-BE49-F238E27FC236}">
                <a16:creationId xmlns:a16="http://schemas.microsoft.com/office/drawing/2014/main" id="{28B7BE2C-4C42-259F-CCA8-CBBE0AAF6EF9}"/>
              </a:ext>
            </a:extLst>
          </p:cNvPr>
          <p:cNvSpPr/>
          <p:nvPr/>
        </p:nvSpPr>
        <p:spPr>
          <a:xfrm rot="10800000">
            <a:off x="7768702" y="5337357"/>
            <a:ext cx="1413274" cy="1140619"/>
          </a:xfrm>
          <a:prstGeom prst="ben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 name="Rectangle: Rounded Corners 4">
            <a:extLst>
              <a:ext uri="{FF2B5EF4-FFF2-40B4-BE49-F238E27FC236}">
                <a16:creationId xmlns:a16="http://schemas.microsoft.com/office/drawing/2014/main" id="{A1CC1FDD-34E9-84A4-A7BC-1AA8DEBCCED9}"/>
              </a:ext>
            </a:extLst>
          </p:cNvPr>
          <p:cNvSpPr/>
          <p:nvPr/>
        </p:nvSpPr>
        <p:spPr>
          <a:xfrm>
            <a:off x="491729" y="2807495"/>
            <a:ext cx="3071812" cy="2218641"/>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Review</a:t>
            </a:r>
          </a:p>
          <a:p>
            <a:pPr algn="ctr"/>
            <a:r>
              <a:rPr lang="en-US" dirty="0"/>
              <a:t>We will assess the impact of the support which has been put in place.  We will use this information to adapt targets and improve  provision</a:t>
            </a:r>
            <a:endParaRPr lang="en-GB" dirty="0"/>
          </a:p>
        </p:txBody>
      </p:sp>
      <p:sp>
        <p:nvSpPr>
          <p:cNvPr id="9" name="Rectangle: Rounded Corners 8">
            <a:extLst>
              <a:ext uri="{FF2B5EF4-FFF2-40B4-BE49-F238E27FC236}">
                <a16:creationId xmlns:a16="http://schemas.microsoft.com/office/drawing/2014/main" id="{92B33BB6-C688-0032-64C6-2EA0D87D582F}"/>
              </a:ext>
            </a:extLst>
          </p:cNvPr>
          <p:cNvSpPr/>
          <p:nvPr/>
        </p:nvSpPr>
        <p:spPr>
          <a:xfrm>
            <a:off x="3783807" y="4610785"/>
            <a:ext cx="3198018" cy="2218641"/>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Do </a:t>
            </a:r>
          </a:p>
          <a:p>
            <a:r>
              <a:rPr lang="en-US" dirty="0"/>
              <a:t>We put the plan into place.  The class teacher with support from the SENDCo will be responsible for overseeing the plan.</a:t>
            </a:r>
            <a:endParaRPr lang="en-GB" dirty="0"/>
          </a:p>
        </p:txBody>
      </p:sp>
      <p:sp>
        <p:nvSpPr>
          <p:cNvPr id="10" name="Rectangle: Rounded Corners 9">
            <a:extLst>
              <a:ext uri="{FF2B5EF4-FFF2-40B4-BE49-F238E27FC236}">
                <a16:creationId xmlns:a16="http://schemas.microsoft.com/office/drawing/2014/main" id="{960799FE-3F69-5002-90CA-03C0DEBBFCB5}"/>
              </a:ext>
            </a:extLst>
          </p:cNvPr>
          <p:cNvSpPr/>
          <p:nvPr/>
        </p:nvSpPr>
        <p:spPr>
          <a:xfrm>
            <a:off x="7689058" y="2807494"/>
            <a:ext cx="3198018" cy="2218641"/>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Plan</a:t>
            </a:r>
          </a:p>
          <a:p>
            <a:pPr algn="ctr"/>
            <a:r>
              <a:rPr lang="en-GB" dirty="0"/>
              <a:t>We will create targeted plan of support will be created. </a:t>
            </a:r>
          </a:p>
        </p:txBody>
      </p:sp>
      <p:sp>
        <p:nvSpPr>
          <p:cNvPr id="11" name="Rectangle: Rounded Corners 10">
            <a:extLst>
              <a:ext uri="{FF2B5EF4-FFF2-40B4-BE49-F238E27FC236}">
                <a16:creationId xmlns:a16="http://schemas.microsoft.com/office/drawing/2014/main" id="{B5A18590-C69B-EAB2-6A50-21EF23BDB36B}"/>
              </a:ext>
            </a:extLst>
          </p:cNvPr>
          <p:cNvSpPr/>
          <p:nvPr/>
        </p:nvSpPr>
        <p:spPr>
          <a:xfrm>
            <a:off x="3783806" y="932766"/>
            <a:ext cx="3198019" cy="234383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dirty="0"/>
          </a:p>
          <a:p>
            <a:pPr algn="ctr"/>
            <a:r>
              <a:rPr lang="en-US" dirty="0"/>
              <a:t>Assess</a:t>
            </a:r>
          </a:p>
          <a:p>
            <a:pPr algn="ctr"/>
            <a:r>
              <a:rPr lang="en-US" dirty="0"/>
              <a:t>We will gain a full understanding of the strengths and needs of the pupil, using data, observations, pupil and parent/carer voice to inform this.</a:t>
            </a:r>
          </a:p>
          <a:p>
            <a:pPr algn="ctr"/>
            <a:endParaRPr lang="en-GB" dirty="0"/>
          </a:p>
        </p:txBody>
      </p:sp>
      <p:sp>
        <p:nvSpPr>
          <p:cNvPr id="18" name="Arrow: Bent 17">
            <a:extLst>
              <a:ext uri="{FF2B5EF4-FFF2-40B4-BE49-F238E27FC236}">
                <a16:creationId xmlns:a16="http://schemas.microsoft.com/office/drawing/2014/main" id="{104EE9E2-EFBD-352B-BD59-D5BD903F8166}"/>
              </a:ext>
            </a:extLst>
          </p:cNvPr>
          <p:cNvSpPr/>
          <p:nvPr/>
        </p:nvSpPr>
        <p:spPr>
          <a:xfrm rot="5400000">
            <a:off x="8031911" y="1194659"/>
            <a:ext cx="1176426" cy="1531145"/>
          </a:xfrm>
          <a:prstGeom prst="bentArrow">
            <a:avLst>
              <a:gd name="adj1" fmla="val 25000"/>
              <a:gd name="adj2" fmla="val 25483"/>
              <a:gd name="adj3" fmla="val 25000"/>
              <a:gd name="adj4" fmla="val 43750"/>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9" name="Arrow: Bent 18">
            <a:extLst>
              <a:ext uri="{FF2B5EF4-FFF2-40B4-BE49-F238E27FC236}">
                <a16:creationId xmlns:a16="http://schemas.microsoft.com/office/drawing/2014/main" id="{C510EA5C-4E47-A3E6-3CCE-137EA1AFFCE6}"/>
              </a:ext>
            </a:extLst>
          </p:cNvPr>
          <p:cNvSpPr/>
          <p:nvPr/>
        </p:nvSpPr>
        <p:spPr>
          <a:xfrm rot="16200000">
            <a:off x="1989490" y="5120415"/>
            <a:ext cx="1176426" cy="1531145"/>
          </a:xfrm>
          <a:prstGeom prst="bentArrow">
            <a:avLst>
              <a:gd name="adj1" fmla="val 25000"/>
              <a:gd name="adj2" fmla="val 25483"/>
              <a:gd name="adj3" fmla="val 25000"/>
              <a:gd name="adj4" fmla="val 43750"/>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0" name="Arrow: Bent 19">
            <a:extLst>
              <a:ext uri="{FF2B5EF4-FFF2-40B4-BE49-F238E27FC236}">
                <a16:creationId xmlns:a16="http://schemas.microsoft.com/office/drawing/2014/main" id="{07576D06-D667-1573-39B9-FAEE329BF1FD}"/>
              </a:ext>
            </a:extLst>
          </p:cNvPr>
          <p:cNvSpPr/>
          <p:nvPr/>
        </p:nvSpPr>
        <p:spPr>
          <a:xfrm>
            <a:off x="1932976" y="1560225"/>
            <a:ext cx="1413274" cy="1140619"/>
          </a:xfrm>
          <a:prstGeom prst="ben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15912401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3EABB-95CB-A7E3-9EC3-B2FAA1BF87F9}"/>
              </a:ext>
            </a:extLst>
          </p:cNvPr>
          <p:cNvSpPr>
            <a:spLocks noGrp="1"/>
          </p:cNvSpPr>
          <p:nvPr>
            <p:ph type="title"/>
          </p:nvPr>
        </p:nvSpPr>
        <p:spPr>
          <a:xfrm>
            <a:off x="838200" y="152401"/>
            <a:ext cx="10515600" cy="781049"/>
          </a:xfrm>
          <a:solidFill>
            <a:schemeClr val="accent4">
              <a:lumMod val="75000"/>
            </a:schemeClr>
          </a:solidFill>
          <a:ln>
            <a:solidFill>
              <a:schemeClr val="tx1"/>
            </a:solidFill>
          </a:ln>
        </p:spPr>
        <p:txBody>
          <a:bodyPr>
            <a:normAutofit/>
          </a:bodyPr>
          <a:lstStyle/>
          <a:p>
            <a:r>
              <a:rPr lang="en-US" sz="3600" dirty="0">
                <a:solidFill>
                  <a:schemeClr val="bg1"/>
                </a:solidFill>
              </a:rPr>
              <a:t>How will I be involved in decision about my child.</a:t>
            </a:r>
            <a:endParaRPr lang="en-GB" sz="3600" dirty="0">
              <a:solidFill>
                <a:schemeClr val="bg1"/>
              </a:solidFill>
            </a:endParaRPr>
          </a:p>
        </p:txBody>
      </p:sp>
      <p:sp>
        <p:nvSpPr>
          <p:cNvPr id="3" name="Content Placeholder 2">
            <a:extLst>
              <a:ext uri="{FF2B5EF4-FFF2-40B4-BE49-F238E27FC236}">
                <a16:creationId xmlns:a16="http://schemas.microsoft.com/office/drawing/2014/main" id="{080E9C08-7CFA-9DE7-77A6-95EA78EE4C55}"/>
              </a:ext>
            </a:extLst>
          </p:cNvPr>
          <p:cNvSpPr>
            <a:spLocks noGrp="1"/>
          </p:cNvSpPr>
          <p:nvPr>
            <p:ph idx="1"/>
          </p:nvPr>
        </p:nvSpPr>
        <p:spPr>
          <a:xfrm>
            <a:off x="385762" y="5233511"/>
            <a:ext cx="11434763" cy="1472088"/>
          </a:xfrm>
          <a:ln>
            <a:solidFill>
              <a:schemeClr val="tx1"/>
            </a:solidFill>
          </a:ln>
        </p:spPr>
        <p:txBody>
          <a:bodyPr vert="horz" lIns="91440" tIns="45720" rIns="91440" bIns="45720" rtlCol="0" anchor="t">
            <a:normAutofit fontScale="92500" lnSpcReduction="20000"/>
          </a:bodyPr>
          <a:lstStyle/>
          <a:p>
            <a:pPr marL="0" indent="0">
              <a:buNone/>
            </a:pPr>
            <a:r>
              <a:rPr lang="en-GB" sz="3100" u="sng" dirty="0"/>
              <a:t>How will my child be involved in decisions made about their education.</a:t>
            </a:r>
          </a:p>
          <a:p>
            <a:pPr marL="0" indent="0">
              <a:buNone/>
            </a:pPr>
            <a:r>
              <a:rPr lang="en-GB" dirty="0"/>
              <a:t>Your child’s views on their targets, learning, their strengths and needs will be collected through pupil voice.  This will be completed in a way that suits your child and could include, a conversation, questionnaire sorting activity.</a:t>
            </a:r>
          </a:p>
          <a:p>
            <a:pPr marL="0" indent="0">
              <a:buNone/>
            </a:pPr>
            <a:endParaRPr lang="en-GB" sz="2400" dirty="0"/>
          </a:p>
        </p:txBody>
      </p:sp>
      <p:sp>
        <p:nvSpPr>
          <p:cNvPr id="4" name="TextBox 3">
            <a:extLst>
              <a:ext uri="{FF2B5EF4-FFF2-40B4-BE49-F238E27FC236}">
                <a16:creationId xmlns:a16="http://schemas.microsoft.com/office/drawing/2014/main" id="{1E4D7D3C-28D4-9004-A552-9625D9178606}"/>
              </a:ext>
            </a:extLst>
          </p:cNvPr>
          <p:cNvSpPr txBox="1"/>
          <p:nvPr/>
        </p:nvSpPr>
        <p:spPr>
          <a:xfrm>
            <a:off x="385762" y="1147882"/>
            <a:ext cx="11287123" cy="3046988"/>
          </a:xfrm>
          <a:prstGeom prst="rect">
            <a:avLst/>
          </a:prstGeom>
          <a:noFill/>
          <a:ln>
            <a:solidFill>
              <a:schemeClr val="tx1"/>
            </a:solidFill>
          </a:ln>
        </p:spPr>
        <p:txBody>
          <a:bodyPr wrap="square" rtlCol="0">
            <a:spAutoFit/>
          </a:bodyPr>
          <a:lstStyle/>
          <a:p>
            <a:r>
              <a:rPr lang="en-US" sz="2400" dirty="0"/>
              <a:t>I will be given opportunities to meet with my child's class teacher  3 times a year.   In these meeting the class teacher will discuss: </a:t>
            </a:r>
          </a:p>
          <a:p>
            <a:r>
              <a:rPr lang="en-US" sz="2400" dirty="0"/>
              <a:t>your child' s progress towards the targets which have been set.</a:t>
            </a:r>
          </a:p>
          <a:p>
            <a:r>
              <a:rPr lang="en-US" sz="2400" dirty="0"/>
              <a:t>Future targets</a:t>
            </a:r>
          </a:p>
          <a:p>
            <a:r>
              <a:rPr lang="en-US" sz="2400" dirty="0"/>
              <a:t>Strengths and additional needs.</a:t>
            </a:r>
          </a:p>
          <a:p>
            <a:pPr marL="0" indent="0">
              <a:buNone/>
            </a:pPr>
            <a:r>
              <a:rPr lang="en-US" sz="2400" dirty="0"/>
              <a:t>It is important to have a consistent approach between parent/cares and school.  This is also an opportunity to discuss parental/carer concerns and strategies implemented at home to support your child.</a:t>
            </a:r>
          </a:p>
        </p:txBody>
      </p:sp>
      <p:sp>
        <p:nvSpPr>
          <p:cNvPr id="6" name="TextBox 5">
            <a:extLst>
              <a:ext uri="{FF2B5EF4-FFF2-40B4-BE49-F238E27FC236}">
                <a16:creationId xmlns:a16="http://schemas.microsoft.com/office/drawing/2014/main" id="{A7F62625-65BE-6D55-5EB7-6AC29BB3D4C1}"/>
              </a:ext>
            </a:extLst>
          </p:cNvPr>
          <p:cNvSpPr txBox="1"/>
          <p:nvPr/>
        </p:nvSpPr>
        <p:spPr>
          <a:xfrm>
            <a:off x="385762" y="4391025"/>
            <a:ext cx="11044238" cy="646331"/>
          </a:xfrm>
          <a:prstGeom prst="rect">
            <a:avLst/>
          </a:prstGeom>
          <a:noFill/>
          <a:ln>
            <a:solidFill>
              <a:schemeClr val="tx1"/>
            </a:solidFill>
          </a:ln>
        </p:spPr>
        <p:txBody>
          <a:bodyPr wrap="square" rtlCol="0">
            <a:spAutoFit/>
          </a:bodyPr>
          <a:lstStyle/>
          <a:p>
            <a:pPr marL="0" indent="0">
              <a:buNone/>
            </a:pPr>
            <a:r>
              <a:rPr lang="en-US" sz="1800" dirty="0"/>
              <a:t>If you have any concerns between these meetings, please arrange a meeting with your child’s class teacher via the office.</a:t>
            </a:r>
            <a:r>
              <a:rPr lang="en-US" dirty="0"/>
              <a:t> </a:t>
            </a:r>
            <a:r>
              <a:rPr lang="en-GB" sz="1800" dirty="0" err="1"/>
              <a:t>Email:admin@wellandacademy.org</a:t>
            </a:r>
            <a:endParaRPr lang="en-GB" sz="1800" dirty="0"/>
          </a:p>
        </p:txBody>
      </p:sp>
    </p:spTree>
    <p:extLst>
      <p:ext uri="{BB962C8B-B14F-4D97-AF65-F5344CB8AC3E}">
        <p14:creationId xmlns:p14="http://schemas.microsoft.com/office/powerpoint/2010/main" val="25090824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65487DB-082C-9387-BA40-AF6AD6A7021D}"/>
              </a:ext>
            </a:extLst>
          </p:cNvPr>
          <p:cNvGraphicFramePr>
            <a:graphicFrameLocks noGrp="1"/>
          </p:cNvGraphicFramePr>
          <p:nvPr>
            <p:extLst>
              <p:ext uri="{D42A27DB-BD31-4B8C-83A1-F6EECF244321}">
                <p14:modId xmlns:p14="http://schemas.microsoft.com/office/powerpoint/2010/main" val="2976829603"/>
              </p:ext>
            </p:extLst>
          </p:nvPr>
        </p:nvGraphicFramePr>
        <p:xfrm>
          <a:off x="238125" y="85725"/>
          <a:ext cx="11801475" cy="6597015"/>
        </p:xfrm>
        <a:graphic>
          <a:graphicData uri="http://schemas.openxmlformats.org/drawingml/2006/table">
            <a:tbl>
              <a:tblPr firstRow="1" bandRow="1">
                <a:tableStyleId>{5C22544A-7EE6-4342-B048-85BDC9FD1C3A}</a:tableStyleId>
              </a:tblPr>
              <a:tblGrid>
                <a:gridCol w="2457450">
                  <a:extLst>
                    <a:ext uri="{9D8B030D-6E8A-4147-A177-3AD203B41FA5}">
                      <a16:colId xmlns:a16="http://schemas.microsoft.com/office/drawing/2014/main" val="70292319"/>
                    </a:ext>
                  </a:extLst>
                </a:gridCol>
                <a:gridCol w="1984177">
                  <a:extLst>
                    <a:ext uri="{9D8B030D-6E8A-4147-A177-3AD203B41FA5}">
                      <a16:colId xmlns:a16="http://schemas.microsoft.com/office/drawing/2014/main" val="3686654644"/>
                    </a:ext>
                  </a:extLst>
                </a:gridCol>
                <a:gridCol w="7359848">
                  <a:extLst>
                    <a:ext uri="{9D8B030D-6E8A-4147-A177-3AD203B41FA5}">
                      <a16:colId xmlns:a16="http://schemas.microsoft.com/office/drawing/2014/main" val="665881490"/>
                    </a:ext>
                  </a:extLst>
                </a:gridCol>
              </a:tblGrid>
              <a:tr h="361950">
                <a:tc>
                  <a:txBody>
                    <a:bodyPr/>
                    <a:lstStyle/>
                    <a:p>
                      <a:r>
                        <a:rPr lang="en-US" dirty="0"/>
                        <a:t>Area of need</a:t>
                      </a:r>
                      <a:endParaRPr lang="en-GB" dirty="0"/>
                    </a:p>
                  </a:txBody>
                  <a:tcPr/>
                </a:tc>
                <a:tc>
                  <a:txBody>
                    <a:bodyPr/>
                    <a:lstStyle/>
                    <a:p>
                      <a:r>
                        <a:rPr lang="en-US" dirty="0"/>
                        <a:t>Condition</a:t>
                      </a:r>
                      <a:endParaRPr lang="en-GB" dirty="0"/>
                    </a:p>
                  </a:txBody>
                  <a:tcPr/>
                </a:tc>
                <a:tc>
                  <a:txBody>
                    <a:bodyPr/>
                    <a:lstStyle/>
                    <a:p>
                      <a:r>
                        <a:rPr lang="en-US" dirty="0"/>
                        <a:t>Support</a:t>
                      </a:r>
                      <a:endParaRPr lang="en-GB" dirty="0"/>
                    </a:p>
                  </a:txBody>
                  <a:tcPr/>
                </a:tc>
                <a:extLst>
                  <a:ext uri="{0D108BD9-81ED-4DB2-BD59-A6C34878D82A}">
                    <a16:rowId xmlns:a16="http://schemas.microsoft.com/office/drawing/2014/main" val="576438283"/>
                  </a:ext>
                </a:extLst>
              </a:tr>
              <a:tr h="1241141">
                <a:tc>
                  <a:txBody>
                    <a:bodyPr/>
                    <a:lstStyle/>
                    <a:p>
                      <a:r>
                        <a:rPr lang="en-US" sz="1600" dirty="0"/>
                        <a:t>Communication and interaction, including: Pupils who have difficulties communicating and interacting with peers and adults.</a:t>
                      </a:r>
                      <a:endParaRPr lang="en-GB" sz="1600" dirty="0"/>
                    </a:p>
                  </a:txBody>
                  <a:tcPr/>
                </a:tc>
                <a:tc>
                  <a:txBody>
                    <a:bodyPr/>
                    <a:lstStyle/>
                    <a:p>
                      <a:r>
                        <a:rPr lang="en-US" sz="1600" dirty="0"/>
                        <a:t>Autism</a:t>
                      </a:r>
                    </a:p>
                    <a:p>
                      <a:endParaRPr lang="en-US" sz="1600" dirty="0"/>
                    </a:p>
                    <a:p>
                      <a:r>
                        <a:rPr lang="en-US" sz="1600" dirty="0"/>
                        <a:t>Speech and language </a:t>
                      </a:r>
                    </a:p>
                  </a:txBody>
                  <a:tcPr/>
                </a:tc>
                <a:tc>
                  <a:txBody>
                    <a:bodyPr/>
                    <a:lstStyle/>
                    <a:p>
                      <a:r>
                        <a:rPr lang="en-US" sz="1600" dirty="0"/>
                        <a:t>Social stories, comic book conversation, visual prompts, attention autism intervention, work trays, sensory circuits</a:t>
                      </a:r>
                    </a:p>
                    <a:p>
                      <a:r>
                        <a:rPr lang="en-US" sz="1600" dirty="0"/>
                        <a:t>Language and speech link intervention, visual prompts, NHS speech and language intervention, in class modelling and support, TACPAC.</a:t>
                      </a:r>
                      <a:endParaRPr lang="en-GB" sz="1600" dirty="0"/>
                    </a:p>
                  </a:txBody>
                  <a:tcPr/>
                </a:tc>
                <a:extLst>
                  <a:ext uri="{0D108BD9-81ED-4DB2-BD59-A6C34878D82A}">
                    <a16:rowId xmlns:a16="http://schemas.microsoft.com/office/drawing/2014/main" val="668613472"/>
                  </a:ext>
                </a:extLst>
              </a:tr>
              <a:tr h="836295">
                <a:tc>
                  <a:txBody>
                    <a:bodyPr/>
                    <a:lstStyle/>
                    <a:p>
                      <a:r>
                        <a:rPr lang="en-US" sz="1600" dirty="0"/>
                        <a:t>Cognition and learning</a:t>
                      </a:r>
                      <a:endParaRPr lang="en-GB" sz="1600" dirty="0"/>
                    </a:p>
                  </a:txBody>
                  <a:tcPr/>
                </a:tc>
                <a:tc>
                  <a:txBody>
                    <a:bodyPr/>
                    <a:lstStyle/>
                    <a:p>
                      <a:r>
                        <a:rPr lang="en-US" sz="1600" dirty="0"/>
                        <a:t>Learning difficulties</a:t>
                      </a:r>
                      <a:endParaRPr lang="en-GB" sz="1600" dirty="0"/>
                    </a:p>
                  </a:txBody>
                  <a:tcPr/>
                </a:tc>
                <a:tc>
                  <a:txBody>
                    <a:bodyPr/>
                    <a:lstStyle/>
                    <a:p>
                      <a:r>
                        <a:rPr lang="en-US" sz="1600" dirty="0"/>
                        <a:t>Daily reading, Adapted learning, In class support, Lexia, Topic specific intervention</a:t>
                      </a:r>
                    </a:p>
                    <a:p>
                      <a:r>
                        <a:rPr lang="en-US" sz="1600" dirty="0"/>
                        <a:t>Visual prompts, movement/sensory breaks, chunked learning, scaffolded learning, strategies to reducing the information held in the working memory.</a:t>
                      </a:r>
                      <a:endParaRPr lang="en-GB" sz="1600" dirty="0"/>
                    </a:p>
                  </a:txBody>
                  <a:tcPr/>
                </a:tc>
                <a:extLst>
                  <a:ext uri="{0D108BD9-81ED-4DB2-BD59-A6C34878D82A}">
                    <a16:rowId xmlns:a16="http://schemas.microsoft.com/office/drawing/2014/main" val="1867203971"/>
                  </a:ext>
                </a:extLst>
              </a:tr>
              <a:tr h="1780440">
                <a:tc>
                  <a:txBody>
                    <a:bodyPr/>
                    <a:lstStyle/>
                    <a:p>
                      <a:r>
                        <a:rPr lang="en-US" sz="1600" dirty="0"/>
                        <a:t>Social, emotional and mental health  (SEMH)</a:t>
                      </a:r>
                    </a:p>
                    <a:p>
                      <a:r>
                        <a:rPr lang="en-US" sz="1600" dirty="0"/>
                        <a:t>Including: difficulties in concentrating and focusing, remembering information, regulating emotion.</a:t>
                      </a:r>
                      <a:endParaRPr lang="en-GB" sz="1600" dirty="0"/>
                    </a:p>
                  </a:txBody>
                  <a:tcPr/>
                </a:tc>
                <a:tc>
                  <a:txBody>
                    <a:bodyPr/>
                    <a:lstStyle/>
                    <a:p>
                      <a:r>
                        <a:rPr lang="en-US" sz="1600" dirty="0"/>
                        <a:t>ADHD,</a:t>
                      </a:r>
                    </a:p>
                    <a:p>
                      <a:endParaRPr lang="en-GB" sz="1600" dirty="0"/>
                    </a:p>
                    <a:p>
                      <a:endParaRPr lang="en-GB" sz="1600" dirty="0"/>
                    </a:p>
                    <a:p>
                      <a:r>
                        <a:rPr lang="en-GB" sz="1600" dirty="0"/>
                        <a:t>Adverse childhood experiences and/or mental health issues</a:t>
                      </a:r>
                      <a:endParaRPr lang="en-US" sz="1600" dirty="0"/>
                    </a:p>
                  </a:txBody>
                  <a:tcPr/>
                </a:tc>
                <a:tc>
                  <a:txBody>
                    <a:bodyPr/>
                    <a:lstStyle/>
                    <a:p>
                      <a:r>
                        <a:rPr lang="en-US" sz="1600" dirty="0"/>
                        <a:t>Social stories, comic book conversations, movement and/or sensory breaks, reduce information held in the working memory, visual prompts, sensory circuits.</a:t>
                      </a:r>
                    </a:p>
                    <a:p>
                      <a:endParaRPr lang="en-US" sz="1600" dirty="0"/>
                    </a:p>
                    <a:p>
                      <a:r>
                        <a:rPr lang="en-US" sz="1600" dirty="0"/>
                        <a:t>Elsa, support from the mental health team if appropriate, incredible 5 point scale, understanding emotions interventions, social interactions intervention.</a:t>
                      </a:r>
                      <a:endParaRPr lang="en-GB" sz="1600" dirty="0"/>
                    </a:p>
                  </a:txBody>
                  <a:tcPr/>
                </a:tc>
                <a:extLst>
                  <a:ext uri="{0D108BD9-81ED-4DB2-BD59-A6C34878D82A}">
                    <a16:rowId xmlns:a16="http://schemas.microsoft.com/office/drawing/2014/main" val="4275765036"/>
                  </a:ext>
                </a:extLst>
              </a:tr>
              <a:tr h="1241141">
                <a:tc>
                  <a:txBody>
                    <a:bodyPr/>
                    <a:lstStyle/>
                    <a:p>
                      <a:r>
                        <a:rPr lang="en-US" sz="1600" dirty="0"/>
                        <a:t>Sensory and physical</a:t>
                      </a:r>
                      <a:endParaRPr lang="en-GB" sz="1600" dirty="0"/>
                    </a:p>
                  </a:txBody>
                  <a:tcPr/>
                </a:tc>
                <a:tc>
                  <a:txBody>
                    <a:bodyPr/>
                    <a:lstStyle/>
                    <a:p>
                      <a:r>
                        <a:rPr lang="en-US" sz="1600" dirty="0"/>
                        <a:t>Hearing impairment</a:t>
                      </a:r>
                    </a:p>
                    <a:p>
                      <a:endParaRPr lang="en-US" sz="1600" dirty="0"/>
                    </a:p>
                    <a:p>
                      <a:r>
                        <a:rPr lang="en-US" sz="1600" dirty="0"/>
                        <a:t>Visual impairment</a:t>
                      </a:r>
                    </a:p>
                    <a:p>
                      <a:r>
                        <a:rPr lang="en-US" sz="1600" dirty="0"/>
                        <a:t>Multi-sensory impairment</a:t>
                      </a:r>
                    </a:p>
                    <a:p>
                      <a:r>
                        <a:rPr lang="en-US" sz="1600" dirty="0"/>
                        <a:t>Physical impairment</a:t>
                      </a:r>
                      <a:endParaRPr lang="en-GB" sz="1600" dirty="0"/>
                    </a:p>
                  </a:txBody>
                  <a:tcPr/>
                </a:tc>
                <a:tc>
                  <a:txBody>
                    <a:bodyPr/>
                    <a:lstStyle/>
                    <a:p>
                      <a:r>
                        <a:rPr lang="en-US" sz="1600" dirty="0"/>
                        <a:t>Sitting close to the class teacher, looking towards the pupil when speaking, strategies from specialist teachers.</a:t>
                      </a:r>
                    </a:p>
                    <a:p>
                      <a:r>
                        <a:rPr lang="en-US" sz="1600" dirty="0"/>
                        <a:t>Enlarged font, strategies from specialist teachers.</a:t>
                      </a:r>
                    </a:p>
                    <a:p>
                      <a:r>
                        <a:rPr lang="en-GB" sz="1600" dirty="0"/>
                        <a:t>As above</a:t>
                      </a:r>
                    </a:p>
                    <a:p>
                      <a:endParaRPr lang="en-GB" sz="1600" dirty="0"/>
                    </a:p>
                    <a:p>
                      <a:r>
                        <a:rPr lang="en-GB" sz="1600" dirty="0"/>
                        <a:t>Writing slope, fine </a:t>
                      </a:r>
                      <a:r>
                        <a:rPr lang="en-GB" sz="1600" dirty="0" err="1"/>
                        <a:t>motorskills</a:t>
                      </a:r>
                      <a:r>
                        <a:rPr lang="en-GB" sz="1600" dirty="0"/>
                        <a:t> intervention, handwriting intervention, strategies recommended by occupation therapist/physiotherapist, sensory circuits</a:t>
                      </a:r>
                    </a:p>
                  </a:txBody>
                  <a:tcPr/>
                </a:tc>
                <a:extLst>
                  <a:ext uri="{0D108BD9-81ED-4DB2-BD59-A6C34878D82A}">
                    <a16:rowId xmlns:a16="http://schemas.microsoft.com/office/drawing/2014/main" val="4243234842"/>
                  </a:ext>
                </a:extLst>
              </a:tr>
            </a:tbl>
          </a:graphicData>
        </a:graphic>
      </p:graphicFrame>
    </p:spTree>
    <p:extLst>
      <p:ext uri="{BB962C8B-B14F-4D97-AF65-F5344CB8AC3E}">
        <p14:creationId xmlns:p14="http://schemas.microsoft.com/office/powerpoint/2010/main" val="18324492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2F23A-0F12-87B1-BE00-90C1243C5818}"/>
              </a:ext>
            </a:extLst>
          </p:cNvPr>
          <p:cNvSpPr>
            <a:spLocks noGrp="1"/>
          </p:cNvSpPr>
          <p:nvPr>
            <p:ph type="title"/>
          </p:nvPr>
        </p:nvSpPr>
        <p:spPr>
          <a:xfrm>
            <a:off x="838200" y="1066799"/>
            <a:ext cx="10515600" cy="2028825"/>
          </a:xfrm>
        </p:spPr>
        <p:txBody>
          <a:bodyPr>
            <a:normAutofit fontScale="90000"/>
          </a:bodyPr>
          <a:lstStyle/>
          <a:p>
            <a:r>
              <a:rPr lang="en-US" sz="2700" dirty="0" err="1"/>
              <a:t>Welland</a:t>
            </a:r>
            <a:r>
              <a:rPr lang="en-US" sz="2700" dirty="0"/>
              <a:t> academy will cover costs within the notational budget, this can include in class intervention, resources and equipment.</a:t>
            </a:r>
            <a:br>
              <a:rPr lang="en-US" sz="2700" dirty="0"/>
            </a:br>
            <a:r>
              <a:rPr lang="en-US" sz="2700" dirty="0"/>
              <a:t>If further funding is needed to support your child, </a:t>
            </a:r>
            <a:r>
              <a:rPr lang="en-US" sz="2700" dirty="0" err="1"/>
              <a:t>Welland</a:t>
            </a:r>
            <a:r>
              <a:rPr lang="en-US" sz="2700" dirty="0"/>
              <a:t> Academy will discuss with parent/carers to potential to request an Education Health and Care Needs assessment with the Local Authority.  Advice from outside agencies will be sort.</a:t>
            </a:r>
            <a:endParaRPr lang="en-GB" sz="2700" dirty="0"/>
          </a:p>
        </p:txBody>
      </p:sp>
      <p:graphicFrame>
        <p:nvGraphicFramePr>
          <p:cNvPr id="8" name="Content Placeholder 2">
            <a:extLst>
              <a:ext uri="{FF2B5EF4-FFF2-40B4-BE49-F238E27FC236}">
                <a16:creationId xmlns:a16="http://schemas.microsoft.com/office/drawing/2014/main" id="{294509D0-61EB-0E01-4E4E-985F09DBA7F8}"/>
              </a:ext>
            </a:extLst>
          </p:cNvPr>
          <p:cNvGraphicFramePr>
            <a:graphicFrameLocks noGrp="1"/>
          </p:cNvGraphicFramePr>
          <p:nvPr>
            <p:ph idx="1"/>
            <p:extLst>
              <p:ext uri="{D42A27DB-BD31-4B8C-83A1-F6EECF244321}">
                <p14:modId xmlns:p14="http://schemas.microsoft.com/office/powerpoint/2010/main" val="682775119"/>
              </p:ext>
            </p:extLst>
          </p:nvPr>
        </p:nvGraphicFramePr>
        <p:xfrm>
          <a:off x="838200" y="3962400"/>
          <a:ext cx="11068050" cy="25304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6749E86F-F4F1-17E9-6915-0238E056AA0B}"/>
              </a:ext>
            </a:extLst>
          </p:cNvPr>
          <p:cNvSpPr txBox="1"/>
          <p:nvPr/>
        </p:nvSpPr>
        <p:spPr>
          <a:xfrm>
            <a:off x="922564" y="3377625"/>
            <a:ext cx="10983686" cy="584775"/>
          </a:xfrm>
          <a:prstGeom prst="rect">
            <a:avLst/>
          </a:prstGeom>
          <a:noFill/>
        </p:spPr>
        <p:txBody>
          <a:bodyPr wrap="square" rtlCol="0">
            <a:spAutoFit/>
          </a:bodyPr>
          <a:lstStyle/>
          <a:p>
            <a:pPr marL="0" indent="0">
              <a:buNone/>
            </a:pPr>
            <a:r>
              <a:rPr lang="en-US" sz="3200" b="1" dirty="0"/>
              <a:t>How will my child be included into all school activities</a:t>
            </a:r>
            <a:r>
              <a:rPr lang="en-US" sz="1800" b="1" dirty="0"/>
              <a:t>.</a:t>
            </a:r>
          </a:p>
        </p:txBody>
      </p:sp>
      <p:sp>
        <p:nvSpPr>
          <p:cNvPr id="6" name="TextBox 5">
            <a:extLst>
              <a:ext uri="{FF2B5EF4-FFF2-40B4-BE49-F238E27FC236}">
                <a16:creationId xmlns:a16="http://schemas.microsoft.com/office/drawing/2014/main" id="{69667D0D-5FD6-5537-4CFD-DF7C100F414B}"/>
              </a:ext>
            </a:extLst>
          </p:cNvPr>
          <p:cNvSpPr txBox="1"/>
          <p:nvPr/>
        </p:nvSpPr>
        <p:spPr>
          <a:xfrm>
            <a:off x="838200" y="285750"/>
            <a:ext cx="9972675" cy="584775"/>
          </a:xfrm>
          <a:prstGeom prst="rect">
            <a:avLst/>
          </a:prstGeom>
          <a:noFill/>
        </p:spPr>
        <p:txBody>
          <a:bodyPr wrap="square" rtlCol="0">
            <a:spAutoFit/>
          </a:bodyPr>
          <a:lstStyle/>
          <a:p>
            <a:r>
              <a:rPr lang="en-US" sz="3200" b="1" dirty="0"/>
              <a:t>How will resources be secured for my child?</a:t>
            </a:r>
            <a:endParaRPr lang="en-GB" sz="3200" dirty="0"/>
          </a:p>
        </p:txBody>
      </p:sp>
    </p:spTree>
    <p:extLst>
      <p:ext uri="{BB962C8B-B14F-4D97-AF65-F5344CB8AC3E}">
        <p14:creationId xmlns:p14="http://schemas.microsoft.com/office/powerpoint/2010/main" val="6222209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Freeform: Shape 21">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Rectangle 23">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500492-360B-F951-3ECD-BE1A05BAB757}"/>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Enhanced provision</a:t>
            </a:r>
          </a:p>
        </p:txBody>
      </p:sp>
      <p:sp>
        <p:nvSpPr>
          <p:cNvPr id="7" name="Content Placeholder 6">
            <a:extLst>
              <a:ext uri="{FF2B5EF4-FFF2-40B4-BE49-F238E27FC236}">
                <a16:creationId xmlns:a16="http://schemas.microsoft.com/office/drawing/2014/main" id="{9BB3885E-EB8B-9A55-D294-13B849A5EBE0}"/>
              </a:ext>
            </a:extLst>
          </p:cNvPr>
          <p:cNvSpPr>
            <a:spLocks noGrp="1"/>
          </p:cNvSpPr>
          <p:nvPr>
            <p:ph idx="1"/>
          </p:nvPr>
        </p:nvSpPr>
        <p:spPr>
          <a:xfrm>
            <a:off x="4810259" y="649480"/>
            <a:ext cx="6555347" cy="5546047"/>
          </a:xfrm>
        </p:spPr>
        <p:txBody>
          <a:bodyPr vert="horz" lIns="91440" tIns="45720" rIns="91440" bIns="45720" rtlCol="0" anchor="ctr">
            <a:noAutofit/>
          </a:bodyPr>
          <a:lstStyle/>
          <a:p>
            <a:pPr marL="0" indent="0">
              <a:buNone/>
            </a:pPr>
            <a:endParaRPr lang="en-GB" sz="1700" i="1">
              <a:latin typeface="Calibri"/>
              <a:ea typeface="Calibri"/>
              <a:cs typeface="Calibri"/>
            </a:endParaRPr>
          </a:p>
          <a:p>
            <a:pPr marL="0" indent="0">
              <a:buNone/>
            </a:pPr>
            <a:endParaRPr lang="en-US" sz="1700">
              <a:latin typeface="Calibri"/>
              <a:ea typeface="Calibri"/>
              <a:cs typeface="Calibri"/>
            </a:endParaRPr>
          </a:p>
          <a:p>
            <a:pPr marL="0" indent="0">
              <a:buNone/>
            </a:pPr>
            <a:r>
              <a:rPr lang="en-GB" sz="1800" i="1" dirty="0">
                <a:latin typeface="Aptos"/>
                <a:ea typeface="Calibri"/>
                <a:cs typeface="Calibri"/>
              </a:rPr>
              <a:t>To meet an increasing level of need across the academy, we have developed an internal enhanced provision to ensure that we continue to make special educational provision for all needs, whilst working towards ensuring that they can thrive in the wider society.</a:t>
            </a:r>
            <a:endParaRPr lang="en-US" sz="1800" dirty="0">
              <a:latin typeface="Aptos"/>
              <a:ea typeface="Calibri"/>
              <a:cs typeface="Calibri"/>
            </a:endParaRPr>
          </a:p>
          <a:p>
            <a:pPr marL="0" indent="0">
              <a:buNone/>
            </a:pPr>
            <a:r>
              <a:rPr lang="en-GB" sz="1800" b="1" i="1" dirty="0">
                <a:latin typeface="Aptos"/>
                <a:ea typeface="Calibri"/>
                <a:cs typeface="Calibri"/>
              </a:rPr>
              <a:t>Criteria</a:t>
            </a:r>
            <a:endParaRPr lang="en-US" sz="1800" dirty="0">
              <a:latin typeface="Aptos"/>
              <a:ea typeface="Calibri"/>
              <a:cs typeface="Calibri"/>
            </a:endParaRPr>
          </a:p>
          <a:p>
            <a:r>
              <a:rPr lang="en-GB" sz="1800" i="1" dirty="0">
                <a:latin typeface="Aptos"/>
                <a:ea typeface="Calibri"/>
                <a:cs typeface="Calibri"/>
              </a:rPr>
              <a:t>Is non-verbal and/or not working at National Curriculum Levels.</a:t>
            </a:r>
            <a:endParaRPr lang="en-US" sz="1800" dirty="0">
              <a:latin typeface="Aptos"/>
              <a:ea typeface="Calibri"/>
              <a:cs typeface="Calibri"/>
            </a:endParaRPr>
          </a:p>
          <a:p>
            <a:r>
              <a:rPr lang="en-GB" sz="1800" i="1" dirty="0">
                <a:latin typeface="Aptos"/>
                <a:ea typeface="Calibri"/>
                <a:cs typeface="Calibri"/>
              </a:rPr>
              <a:t>Has an EHCP (EHCP pending) or is on the EHCP pathway.</a:t>
            </a:r>
            <a:endParaRPr lang="en-US" sz="1800" dirty="0">
              <a:latin typeface="Aptos"/>
              <a:ea typeface="Calibri"/>
              <a:cs typeface="Calibri"/>
            </a:endParaRPr>
          </a:p>
          <a:p>
            <a:r>
              <a:rPr lang="en-GB" sz="1800" i="1" dirty="0">
                <a:latin typeface="Aptos"/>
                <a:ea typeface="Calibri"/>
                <a:cs typeface="Calibri"/>
              </a:rPr>
              <a:t>Is unable to access the mainstream classroom.</a:t>
            </a:r>
          </a:p>
          <a:p>
            <a:pPr marL="0" indent="0">
              <a:buNone/>
            </a:pPr>
            <a:endParaRPr lang="en-GB" sz="1800" i="1" dirty="0">
              <a:latin typeface="Aptos"/>
              <a:ea typeface="Calibri"/>
              <a:cs typeface="Calibri"/>
            </a:endParaRPr>
          </a:p>
          <a:p>
            <a:pPr marL="0" indent="0">
              <a:buNone/>
            </a:pPr>
            <a:r>
              <a:rPr lang="en-GB" sz="1800" i="1" dirty="0">
                <a:latin typeface="Aptos"/>
                <a:ea typeface="Calibri"/>
                <a:cs typeface="Calibri"/>
              </a:rPr>
              <a:t>Pupils will have access to a greater level of support, helping them to develop their communication and interaction skills  and make progress with all elements of their learning. </a:t>
            </a:r>
            <a:r>
              <a:rPr lang="en-GB" sz="1800" dirty="0">
                <a:latin typeface="Aptos"/>
                <a:ea typeface="Calibri"/>
                <a:cs typeface="Calibri"/>
              </a:rPr>
              <a:t>The enhanced provision is located in the academy where appropriate inclusion work can be developed. The classroom has sensory and outdoor spaces, as well as an accessible toilet. The provision provides opportunities for academic and play based learning.</a:t>
            </a:r>
          </a:p>
          <a:p>
            <a:pPr marL="0" indent="0">
              <a:buNone/>
            </a:pPr>
            <a:endParaRPr lang="en-GB" sz="1700">
              <a:latin typeface="Calibri"/>
              <a:ea typeface="Calibri"/>
              <a:cs typeface="Calibri"/>
            </a:endParaRPr>
          </a:p>
          <a:p>
            <a:endParaRPr lang="en-GB" sz="1700" i="1">
              <a:latin typeface="Calibri"/>
              <a:ea typeface="Calibri"/>
              <a:cs typeface="Calibri"/>
            </a:endParaRPr>
          </a:p>
          <a:p>
            <a:endParaRPr lang="en-US" sz="1700"/>
          </a:p>
        </p:txBody>
      </p:sp>
    </p:spTree>
    <p:extLst>
      <p:ext uri="{BB962C8B-B14F-4D97-AF65-F5344CB8AC3E}">
        <p14:creationId xmlns:p14="http://schemas.microsoft.com/office/powerpoint/2010/main" val="38300731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5D9ED2-50D8-1C8C-F104-4235AB734EE2}"/>
              </a:ext>
            </a:extLst>
          </p:cNvPr>
          <p:cNvSpPr>
            <a:spLocks noGrp="1"/>
          </p:cNvSpPr>
          <p:nvPr>
            <p:ph type="title"/>
          </p:nvPr>
        </p:nvSpPr>
        <p:spPr>
          <a:xfrm>
            <a:off x="804672" y="802955"/>
            <a:ext cx="4977976" cy="1454051"/>
          </a:xfrm>
        </p:spPr>
        <p:txBody>
          <a:bodyPr>
            <a:normAutofit/>
          </a:bodyPr>
          <a:lstStyle/>
          <a:p>
            <a:r>
              <a:rPr lang="en-US" sz="3300" b="1">
                <a:solidFill>
                  <a:schemeClr val="tx2"/>
                </a:solidFill>
              </a:rPr>
              <a:t>Welland Academy admissions process for pupils with SEND.</a:t>
            </a:r>
            <a:endParaRPr lang="en-GB" sz="3300" b="1">
              <a:solidFill>
                <a:schemeClr val="tx2"/>
              </a:solidFill>
            </a:endParaRPr>
          </a:p>
        </p:txBody>
      </p:sp>
      <p:sp>
        <p:nvSpPr>
          <p:cNvPr id="3" name="Content Placeholder 2">
            <a:extLst>
              <a:ext uri="{FF2B5EF4-FFF2-40B4-BE49-F238E27FC236}">
                <a16:creationId xmlns:a16="http://schemas.microsoft.com/office/drawing/2014/main" id="{C78E0972-42EF-9D7B-0367-832BB9699686}"/>
              </a:ext>
            </a:extLst>
          </p:cNvPr>
          <p:cNvSpPr>
            <a:spLocks noGrp="1"/>
          </p:cNvSpPr>
          <p:nvPr>
            <p:ph idx="1"/>
          </p:nvPr>
        </p:nvSpPr>
        <p:spPr>
          <a:xfrm>
            <a:off x="804672" y="2421682"/>
            <a:ext cx="4977578" cy="3639289"/>
          </a:xfrm>
        </p:spPr>
        <p:txBody>
          <a:bodyPr anchor="ctr">
            <a:normAutofit/>
          </a:bodyPr>
          <a:lstStyle/>
          <a:p>
            <a:pPr marL="0" indent="0">
              <a:buNone/>
            </a:pPr>
            <a:r>
              <a:rPr lang="en-US" sz="1500">
                <a:solidFill>
                  <a:schemeClr val="tx2"/>
                </a:solidFill>
              </a:rPr>
              <a:t>For pupils without an EHCP</a:t>
            </a:r>
          </a:p>
          <a:p>
            <a:pPr marL="0" indent="0">
              <a:buNone/>
            </a:pPr>
            <a:r>
              <a:rPr lang="en-US" sz="1500">
                <a:solidFill>
                  <a:schemeClr val="tx2"/>
                </a:solidFill>
              </a:rPr>
              <a:t>Welland academy does not excluded admittion for pupils with SEND.  When needed a personlised transition plan to ensure they have a positive start at Welland Academy.</a:t>
            </a:r>
          </a:p>
          <a:p>
            <a:pPr marL="0" indent="0">
              <a:buNone/>
            </a:pPr>
            <a:endParaRPr lang="en-US" sz="1500">
              <a:solidFill>
                <a:schemeClr val="tx2"/>
              </a:solidFill>
            </a:endParaRPr>
          </a:p>
          <a:p>
            <a:pPr marL="0" indent="0">
              <a:buNone/>
            </a:pPr>
            <a:r>
              <a:rPr lang="en-US" sz="1500">
                <a:solidFill>
                  <a:schemeClr val="tx2"/>
                </a:solidFill>
              </a:rPr>
              <a:t>For pupils with an EHCP.</a:t>
            </a:r>
          </a:p>
          <a:p>
            <a:pPr marL="0" indent="0">
              <a:buNone/>
            </a:pPr>
            <a:r>
              <a:rPr lang="en-US" sz="1500">
                <a:solidFill>
                  <a:schemeClr val="tx2"/>
                </a:solidFill>
              </a:rPr>
              <a:t>Peterborough Statutory Assessment Monitoring teams (SAMS) will liase with school via the consultation process to identify if  we can meet the needs of your child.  To do this we need to ensure all support strategies your child needs can be implemented.  The result of this consultation will be shared with you via the SAMS team.  It is always recommended that you discuss your child needs with the SENDCo as part of this process.</a:t>
            </a:r>
          </a:p>
          <a:p>
            <a:pPr marL="0" indent="0">
              <a:buNone/>
            </a:pPr>
            <a:endParaRPr lang="en-GB" sz="1500">
              <a:solidFill>
                <a:schemeClr val="tx2"/>
              </a:solidFill>
            </a:endParaRPr>
          </a:p>
        </p:txBody>
      </p:sp>
      <p:grpSp>
        <p:nvGrpSpPr>
          <p:cNvPr id="14" name="Group 13">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5" name="Freeform: Shape 14">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Graphic 6" descr="Schoolhouse">
            <a:extLst>
              <a:ext uri="{FF2B5EF4-FFF2-40B4-BE49-F238E27FC236}">
                <a16:creationId xmlns:a16="http://schemas.microsoft.com/office/drawing/2014/main" id="{62333EE2-42F6-08CC-487A-BD5F407E4FA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16845146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4FFBEE45-F140-49D5-85EA-C78C24340B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44C673-1EC4-01E3-CFB0-953ABBE86F64}"/>
              </a:ext>
            </a:extLst>
          </p:cNvPr>
          <p:cNvSpPr>
            <a:spLocks noGrp="1"/>
          </p:cNvSpPr>
          <p:nvPr>
            <p:ph type="title"/>
          </p:nvPr>
        </p:nvSpPr>
        <p:spPr>
          <a:xfrm>
            <a:off x="0" y="-1"/>
            <a:ext cx="1895475" cy="6858000"/>
          </a:xfrm>
          <a:solidFill>
            <a:schemeClr val="accent4">
              <a:lumMod val="75000"/>
            </a:schemeClr>
          </a:solidFill>
        </p:spPr>
        <p:txBody>
          <a:bodyPr vert="horz" lIns="91440" tIns="45720" rIns="91440" bIns="45720" rtlCol="0" anchor="ctr">
            <a:normAutofit/>
          </a:bodyPr>
          <a:lstStyle/>
          <a:p>
            <a:r>
              <a:rPr lang="en-US" sz="3200" kern="1200" dirty="0">
                <a:solidFill>
                  <a:schemeClr val="bg1"/>
                </a:solidFill>
                <a:latin typeface="+mj-lt"/>
                <a:ea typeface="+mj-ea"/>
                <a:cs typeface="+mj-cs"/>
              </a:rPr>
              <a:t>How does </a:t>
            </a:r>
            <a:r>
              <a:rPr lang="en-US" sz="3200" kern="1200" dirty="0" err="1">
                <a:solidFill>
                  <a:schemeClr val="bg1"/>
                </a:solidFill>
                <a:latin typeface="+mj-lt"/>
                <a:ea typeface="+mj-ea"/>
                <a:cs typeface="+mj-cs"/>
              </a:rPr>
              <a:t>Welland</a:t>
            </a:r>
            <a:r>
              <a:rPr lang="en-US" sz="3200" kern="1200" dirty="0">
                <a:solidFill>
                  <a:schemeClr val="bg1"/>
                </a:solidFill>
                <a:latin typeface="+mj-lt"/>
                <a:ea typeface="+mj-ea"/>
                <a:cs typeface="+mj-cs"/>
              </a:rPr>
              <a:t> Academy support  pupils with SEND transition into and from </a:t>
            </a:r>
            <a:r>
              <a:rPr lang="en-US" sz="3200" kern="1200" dirty="0" err="1">
                <a:solidFill>
                  <a:schemeClr val="bg1"/>
                </a:solidFill>
                <a:latin typeface="+mj-lt"/>
                <a:ea typeface="+mj-ea"/>
                <a:cs typeface="+mj-cs"/>
              </a:rPr>
              <a:t>Welland</a:t>
            </a:r>
            <a:r>
              <a:rPr lang="en-US" sz="3200" kern="1200" dirty="0">
                <a:solidFill>
                  <a:schemeClr val="bg1"/>
                </a:solidFill>
                <a:latin typeface="+mj-lt"/>
                <a:ea typeface="+mj-ea"/>
                <a:cs typeface="+mj-cs"/>
              </a:rPr>
              <a:t> academy.</a:t>
            </a:r>
          </a:p>
        </p:txBody>
      </p:sp>
      <p:sp>
        <p:nvSpPr>
          <p:cNvPr id="3" name="Content Placeholder 2">
            <a:extLst>
              <a:ext uri="{FF2B5EF4-FFF2-40B4-BE49-F238E27FC236}">
                <a16:creationId xmlns:a16="http://schemas.microsoft.com/office/drawing/2014/main" id="{45695D68-85E8-0425-08D4-CDE2F74E6F97}"/>
              </a:ext>
            </a:extLst>
          </p:cNvPr>
          <p:cNvSpPr>
            <a:spLocks noGrp="1"/>
          </p:cNvSpPr>
          <p:nvPr>
            <p:ph idx="1"/>
          </p:nvPr>
        </p:nvSpPr>
        <p:spPr>
          <a:xfrm>
            <a:off x="2124075" y="0"/>
            <a:ext cx="9725025" cy="2197101"/>
          </a:xfrm>
          <a:ln>
            <a:solidFill>
              <a:schemeClr val="tx1"/>
            </a:solidFill>
          </a:ln>
        </p:spPr>
        <p:txBody>
          <a:bodyPr vert="horz" lIns="91440" tIns="45720" rIns="91440" bIns="45720" rtlCol="0">
            <a:normAutofit/>
          </a:bodyPr>
          <a:lstStyle/>
          <a:p>
            <a:pPr marL="0" indent="0">
              <a:buNone/>
            </a:pPr>
            <a:r>
              <a:rPr lang="en-US" sz="2200" u="sng" dirty="0"/>
              <a:t>Transition into primary school.</a:t>
            </a:r>
          </a:p>
          <a:p>
            <a:pPr fontAlgn="base"/>
            <a:r>
              <a:rPr lang="en-US" sz="1800" b="0" i="0" dirty="0">
                <a:effectLst/>
              </a:rPr>
              <a:t>Additional visits to the child's pre-school- meeting with key workers and observation of pupil.</a:t>
            </a:r>
          </a:p>
          <a:p>
            <a:pPr fontAlgn="base"/>
            <a:r>
              <a:rPr lang="en-US" sz="1800" b="0" i="0" dirty="0">
                <a:effectLst/>
              </a:rPr>
              <a:t>Additional meeting with parent/carers to identify strength/ needs, likes and dislikes. </a:t>
            </a:r>
          </a:p>
          <a:p>
            <a:pPr fontAlgn="base"/>
            <a:r>
              <a:rPr lang="en-US" sz="1800" b="0" i="0" dirty="0">
                <a:effectLst/>
              </a:rPr>
              <a:t>Additional 'quiet' visits to the reception class, 2/3 pupils are invited at a time to explore the classroom and meet key adults. </a:t>
            </a:r>
          </a:p>
        </p:txBody>
      </p:sp>
      <p:sp>
        <p:nvSpPr>
          <p:cNvPr id="4" name="TextBox 3">
            <a:extLst>
              <a:ext uri="{FF2B5EF4-FFF2-40B4-BE49-F238E27FC236}">
                <a16:creationId xmlns:a16="http://schemas.microsoft.com/office/drawing/2014/main" id="{83CF97F7-FE59-12C2-39EF-96D3475DC932}"/>
              </a:ext>
            </a:extLst>
          </p:cNvPr>
          <p:cNvSpPr txBox="1"/>
          <p:nvPr/>
        </p:nvSpPr>
        <p:spPr>
          <a:xfrm>
            <a:off x="2085975" y="2352675"/>
            <a:ext cx="9915525" cy="2473999"/>
          </a:xfrm>
          <a:prstGeom prst="rect">
            <a:avLst/>
          </a:prstGeom>
          <a:ln>
            <a:solidFill>
              <a:schemeClr val="tx1"/>
            </a:solidFill>
          </a:ln>
        </p:spPr>
        <p:txBody>
          <a:bodyPr vert="horz" lIns="91440" tIns="45720" rIns="91440" bIns="45720" rtlCol="0">
            <a:normAutofit fontScale="92500" lnSpcReduction="10000"/>
          </a:bodyPr>
          <a:lstStyle/>
          <a:p>
            <a:pPr indent="-228600">
              <a:lnSpc>
                <a:spcPct val="90000"/>
              </a:lnSpc>
              <a:spcAft>
                <a:spcPts val="600"/>
              </a:spcAft>
              <a:buFont typeface="Arial" panose="020B0604020202020204" pitchFamily="34" charset="0"/>
              <a:buChar char="•"/>
            </a:pPr>
            <a:r>
              <a:rPr lang="en-US" sz="2400" u="sng" dirty="0"/>
              <a:t>Transition into secondary school:</a:t>
            </a:r>
            <a:endParaRPr lang="en-US" sz="1400" dirty="0"/>
          </a:p>
          <a:p>
            <a:pPr indent="-228600" fontAlgn="base">
              <a:lnSpc>
                <a:spcPct val="90000"/>
              </a:lnSpc>
              <a:spcAft>
                <a:spcPts val="600"/>
              </a:spcAft>
              <a:buFont typeface="Arial" panose="020B0604020202020204" pitchFamily="34" charset="0"/>
              <a:buChar char="•"/>
            </a:pPr>
            <a:r>
              <a:rPr lang="en-US" sz="1900" b="0" i="0" dirty="0">
                <a:effectLst/>
              </a:rPr>
              <a:t>The autism outreach team support offered to all pupil with a diagnosis of Autism or ADHD.  The ASC specialist teacher comes into school to meet with pupils to discuss how they were feeling about secondary school and complete personalized activities. </a:t>
            </a:r>
          </a:p>
          <a:p>
            <a:pPr indent="-228600" fontAlgn="base">
              <a:lnSpc>
                <a:spcPct val="90000"/>
              </a:lnSpc>
              <a:spcAft>
                <a:spcPts val="600"/>
              </a:spcAft>
              <a:buFont typeface="Arial" panose="020B0604020202020204" pitchFamily="34" charset="0"/>
              <a:buChar char="•"/>
            </a:pPr>
            <a:r>
              <a:rPr lang="en-US" sz="1900" b="0" i="0" dirty="0">
                <a:effectLst/>
              </a:rPr>
              <a:t>Additional visits to the secondary school. </a:t>
            </a:r>
          </a:p>
          <a:p>
            <a:pPr indent="-228600" fontAlgn="base">
              <a:lnSpc>
                <a:spcPct val="90000"/>
              </a:lnSpc>
              <a:spcAft>
                <a:spcPts val="600"/>
              </a:spcAft>
              <a:buFont typeface="Arial" panose="020B0604020202020204" pitchFamily="34" charset="0"/>
              <a:buChar char="•"/>
            </a:pPr>
            <a:r>
              <a:rPr lang="en-US" sz="1900" b="0" i="0" dirty="0">
                <a:effectLst/>
              </a:rPr>
              <a:t>Transition support in ELSA session where appropriate. </a:t>
            </a:r>
          </a:p>
          <a:p>
            <a:pPr indent="-228600" fontAlgn="base">
              <a:lnSpc>
                <a:spcPct val="90000"/>
              </a:lnSpc>
              <a:spcAft>
                <a:spcPts val="600"/>
              </a:spcAft>
              <a:buFont typeface="Arial" panose="020B0604020202020204" pitchFamily="34" charset="0"/>
              <a:buChar char="•"/>
            </a:pPr>
            <a:r>
              <a:rPr lang="en-US" sz="1900" b="0" i="0" dirty="0">
                <a:effectLst/>
              </a:rPr>
              <a:t>Additional meetings with the SEND team to discuss the needs of pupils. </a:t>
            </a:r>
          </a:p>
          <a:p>
            <a:pPr indent="-228600" fontAlgn="base">
              <a:lnSpc>
                <a:spcPct val="90000"/>
              </a:lnSpc>
              <a:spcAft>
                <a:spcPts val="600"/>
              </a:spcAft>
              <a:buFont typeface="Arial" panose="020B0604020202020204" pitchFamily="34" charset="0"/>
              <a:buChar char="•"/>
            </a:pPr>
            <a:r>
              <a:rPr lang="en-US" sz="1900" dirty="0"/>
              <a:t>Learning to read the secondary school timetable and  being </a:t>
            </a:r>
            <a:r>
              <a:rPr lang="en-US" sz="1900" dirty="0" err="1"/>
              <a:t>organised</a:t>
            </a:r>
            <a:r>
              <a:rPr lang="en-US" sz="2000" dirty="0"/>
              <a:t>.</a:t>
            </a:r>
            <a:endParaRPr lang="en-US" sz="2000" b="0" i="0" dirty="0">
              <a:effectLst/>
            </a:endParaRPr>
          </a:p>
        </p:txBody>
      </p:sp>
      <p:sp>
        <p:nvSpPr>
          <p:cNvPr id="5" name="TextBox 4">
            <a:extLst>
              <a:ext uri="{FF2B5EF4-FFF2-40B4-BE49-F238E27FC236}">
                <a16:creationId xmlns:a16="http://schemas.microsoft.com/office/drawing/2014/main" id="{01A1738F-CAA2-7C53-322C-D62D9D716F06}"/>
              </a:ext>
            </a:extLst>
          </p:cNvPr>
          <p:cNvSpPr txBox="1"/>
          <p:nvPr/>
        </p:nvSpPr>
        <p:spPr>
          <a:xfrm>
            <a:off x="2028824" y="4982248"/>
            <a:ext cx="9972676" cy="1815882"/>
          </a:xfrm>
          <a:prstGeom prst="rect">
            <a:avLst/>
          </a:prstGeom>
          <a:noFill/>
          <a:ln>
            <a:solidFill>
              <a:schemeClr val="tx1"/>
            </a:solidFill>
          </a:ln>
        </p:spPr>
        <p:txBody>
          <a:bodyPr wrap="square" rtlCol="0">
            <a:spAutoFit/>
          </a:bodyPr>
          <a:lstStyle/>
          <a:p>
            <a:r>
              <a:rPr lang="en-US" sz="2200" u="sng" dirty="0"/>
              <a:t>Transition between year groups</a:t>
            </a:r>
          </a:p>
          <a:p>
            <a:pPr marL="285750" indent="-285750">
              <a:buFont typeface="Arial" panose="020B0604020202020204" pitchFamily="34" charset="0"/>
              <a:buChar char="•"/>
            </a:pPr>
            <a:r>
              <a:rPr lang="en-US" dirty="0"/>
              <a:t>All pupils have access to a transition afternoon and where possible they meet their class teacher and explore their new classroom.</a:t>
            </a:r>
          </a:p>
          <a:p>
            <a:pPr marL="285750" indent="-285750">
              <a:buFont typeface="Arial" panose="020B0604020202020204" pitchFamily="34" charset="0"/>
              <a:buChar char="•"/>
            </a:pPr>
            <a:r>
              <a:rPr lang="en-US" dirty="0"/>
              <a:t>SEND pupils will be pre-warned of these changes, and have extra opportunities to spend time with their  support adults.</a:t>
            </a:r>
          </a:p>
          <a:p>
            <a:pPr marL="285750" indent="-285750">
              <a:buFont typeface="Arial" panose="020B0604020202020204" pitchFamily="34" charset="0"/>
              <a:buChar char="•"/>
            </a:pPr>
            <a:r>
              <a:rPr lang="en-US" dirty="0"/>
              <a:t>Where appropriate personalized social stories will be created to explain this change.</a:t>
            </a:r>
          </a:p>
        </p:txBody>
      </p:sp>
    </p:spTree>
    <p:extLst>
      <p:ext uri="{BB962C8B-B14F-4D97-AF65-F5344CB8AC3E}">
        <p14:creationId xmlns:p14="http://schemas.microsoft.com/office/powerpoint/2010/main" val="21164768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1CECC-A013-989B-716A-221F03AD1D2A}"/>
              </a:ext>
            </a:extLst>
          </p:cNvPr>
          <p:cNvSpPr>
            <a:spLocks noGrp="1"/>
          </p:cNvSpPr>
          <p:nvPr>
            <p:ph type="title"/>
          </p:nvPr>
        </p:nvSpPr>
        <p:spPr>
          <a:xfrm>
            <a:off x="66675" y="161925"/>
            <a:ext cx="11944350" cy="1057275"/>
          </a:xfrm>
          <a:solidFill>
            <a:schemeClr val="accent4">
              <a:lumMod val="75000"/>
            </a:schemeClr>
          </a:solidFill>
          <a:ln>
            <a:solidFill>
              <a:schemeClr val="tx1"/>
            </a:solidFill>
          </a:ln>
        </p:spPr>
        <p:txBody>
          <a:bodyPr/>
          <a:lstStyle/>
          <a:p>
            <a:r>
              <a:rPr lang="en-US" dirty="0">
                <a:solidFill>
                  <a:schemeClr val="bg1"/>
                </a:solidFill>
              </a:rPr>
              <a:t>Preparing pupils for Adulthood?</a:t>
            </a:r>
            <a:endParaRPr lang="en-GB" dirty="0">
              <a:solidFill>
                <a:schemeClr val="bg1"/>
              </a:solidFill>
            </a:endParaRPr>
          </a:p>
        </p:txBody>
      </p:sp>
      <p:sp>
        <p:nvSpPr>
          <p:cNvPr id="3" name="Content Placeholder 2">
            <a:extLst>
              <a:ext uri="{FF2B5EF4-FFF2-40B4-BE49-F238E27FC236}">
                <a16:creationId xmlns:a16="http://schemas.microsoft.com/office/drawing/2014/main" id="{30AEE456-C131-C6D0-6F8C-C9197C7BD8C8}"/>
              </a:ext>
            </a:extLst>
          </p:cNvPr>
          <p:cNvSpPr>
            <a:spLocks noGrp="1"/>
          </p:cNvSpPr>
          <p:nvPr>
            <p:ph idx="1"/>
          </p:nvPr>
        </p:nvSpPr>
        <p:spPr>
          <a:xfrm>
            <a:off x="838200" y="1524000"/>
            <a:ext cx="10515600" cy="5086349"/>
          </a:xfrm>
        </p:spPr>
        <p:txBody>
          <a:bodyPr>
            <a:noAutofit/>
          </a:bodyPr>
          <a:lstStyle/>
          <a:p>
            <a:pPr marL="0" indent="0">
              <a:buNone/>
            </a:pPr>
            <a:r>
              <a:rPr lang="en-US" sz="2400" dirty="0"/>
              <a:t>At </a:t>
            </a:r>
            <a:r>
              <a:rPr lang="en-US" sz="2400" dirty="0" err="1"/>
              <a:t>Welland</a:t>
            </a:r>
            <a:r>
              <a:rPr lang="en-US" sz="2400" dirty="0"/>
              <a:t> Academy we provide all our pupils with Strategies and experiences to start their preparation to adulthood including:</a:t>
            </a:r>
          </a:p>
          <a:p>
            <a:r>
              <a:rPr lang="en-US" sz="2400" b="0" i="0" dirty="0">
                <a:solidFill>
                  <a:srgbClr val="333333"/>
                </a:solidFill>
                <a:effectLst/>
                <a:latin typeface="robotoregular"/>
              </a:rPr>
              <a:t>Introducing Higher education or employment;</a:t>
            </a:r>
          </a:p>
          <a:p>
            <a:pPr algn="l">
              <a:buFont typeface="Arial" panose="020B0604020202020204" pitchFamily="34" charset="0"/>
              <a:buChar char="•"/>
            </a:pPr>
            <a:r>
              <a:rPr lang="en-US" sz="2400" b="0" i="0" dirty="0">
                <a:solidFill>
                  <a:srgbClr val="333333"/>
                </a:solidFill>
                <a:effectLst/>
                <a:latin typeface="robotoregular"/>
              </a:rPr>
              <a:t>Teaching children about using their voice.</a:t>
            </a:r>
          </a:p>
          <a:p>
            <a:r>
              <a:rPr lang="en-US" sz="2400" b="0" i="0" dirty="0">
                <a:solidFill>
                  <a:srgbClr val="333333"/>
                </a:solidFill>
                <a:effectLst/>
                <a:latin typeface="robotoregular"/>
              </a:rPr>
              <a:t>Encouraging community engagement </a:t>
            </a:r>
            <a:r>
              <a:rPr lang="en-US" sz="2400" dirty="0">
                <a:solidFill>
                  <a:srgbClr val="333333"/>
                </a:solidFill>
                <a:latin typeface="robotoregular"/>
              </a:rPr>
              <a:t>by f</a:t>
            </a:r>
            <a:r>
              <a:rPr lang="en-US" sz="2400" b="0" i="0" dirty="0">
                <a:solidFill>
                  <a:srgbClr val="333333"/>
                </a:solidFill>
                <a:effectLst/>
                <a:latin typeface="robotoregular"/>
              </a:rPr>
              <a:t>acilitating trips into the local community, such as a trip to the library, parks, swimming pools, places of worship.</a:t>
            </a:r>
          </a:p>
          <a:p>
            <a:pPr algn="l">
              <a:buFont typeface="Arial" panose="020B0604020202020204" pitchFamily="34" charset="0"/>
              <a:buChar char="•"/>
            </a:pPr>
            <a:r>
              <a:rPr lang="en-US" sz="2400" b="0" i="0" dirty="0">
                <a:solidFill>
                  <a:srgbClr val="333333"/>
                </a:solidFill>
                <a:effectLst/>
                <a:latin typeface="robotoregular"/>
              </a:rPr>
              <a:t>Further life skills such as road safety or using public transport;</a:t>
            </a:r>
          </a:p>
          <a:p>
            <a:pPr algn="l">
              <a:buFont typeface="Arial" panose="020B0604020202020204" pitchFamily="34" charset="0"/>
              <a:buChar char="•"/>
            </a:pPr>
            <a:r>
              <a:rPr lang="en-US" sz="2400" b="0" i="0" dirty="0">
                <a:solidFill>
                  <a:srgbClr val="333333"/>
                </a:solidFill>
                <a:effectLst/>
                <a:latin typeface="robotoregular"/>
              </a:rPr>
              <a:t>Learning what it means to be a good friend.</a:t>
            </a:r>
          </a:p>
          <a:p>
            <a:pPr algn="l">
              <a:buFont typeface="Arial" panose="020B0604020202020204" pitchFamily="34" charset="0"/>
              <a:buChar char="•"/>
            </a:pPr>
            <a:r>
              <a:rPr lang="en-US" sz="2400" b="0" i="0" dirty="0">
                <a:solidFill>
                  <a:srgbClr val="333333"/>
                </a:solidFill>
                <a:effectLst/>
                <a:latin typeface="robotoregular"/>
              </a:rPr>
              <a:t>Healthy living</a:t>
            </a:r>
          </a:p>
          <a:p>
            <a:pPr marL="0" indent="0">
              <a:buNone/>
            </a:pPr>
            <a:endParaRPr lang="en-GB" sz="2400" dirty="0"/>
          </a:p>
          <a:p>
            <a:pPr marL="0" indent="0">
              <a:buNone/>
            </a:pPr>
            <a:r>
              <a:rPr lang="en-GB" sz="2400" dirty="0"/>
              <a:t>With discussion with parent/cares, targets to support transition to adulthood can be included into learning plans and EHCP’s.</a:t>
            </a:r>
          </a:p>
        </p:txBody>
      </p:sp>
    </p:spTree>
    <p:extLst>
      <p:ext uri="{BB962C8B-B14F-4D97-AF65-F5344CB8AC3E}">
        <p14:creationId xmlns:p14="http://schemas.microsoft.com/office/powerpoint/2010/main" val="36397310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3C4F15-6E13-6CE4-1B34-2B87BB81B852}"/>
              </a:ext>
            </a:extLst>
          </p:cNvPr>
          <p:cNvSpPr>
            <a:spLocks noGrp="1"/>
          </p:cNvSpPr>
          <p:nvPr>
            <p:ph type="title"/>
          </p:nvPr>
        </p:nvSpPr>
        <p:spPr/>
        <p:txBody>
          <a:bodyPr/>
          <a:lstStyle/>
          <a:p>
            <a:r>
              <a:rPr lang="en-US" dirty="0"/>
              <a:t>What support is in place for looked after and previously looked after children with SEND</a:t>
            </a:r>
            <a:endParaRPr lang="en-GB" dirty="0"/>
          </a:p>
        </p:txBody>
      </p:sp>
      <p:sp>
        <p:nvSpPr>
          <p:cNvPr id="3" name="Content Placeholder 2">
            <a:extLst>
              <a:ext uri="{FF2B5EF4-FFF2-40B4-BE49-F238E27FC236}">
                <a16:creationId xmlns:a16="http://schemas.microsoft.com/office/drawing/2014/main" id="{952512D4-6A10-C5A7-248B-76327F83F3A0}"/>
              </a:ext>
            </a:extLst>
          </p:cNvPr>
          <p:cNvSpPr>
            <a:spLocks noGrp="1"/>
          </p:cNvSpPr>
          <p:nvPr>
            <p:ph idx="1"/>
          </p:nvPr>
        </p:nvSpPr>
        <p:spPr>
          <a:xfrm>
            <a:off x="544095" y="1745415"/>
            <a:ext cx="10809705" cy="4779126"/>
          </a:xfrm>
        </p:spPr>
        <p:txBody>
          <a:bodyPr vert="horz" lIns="91440" tIns="45720" rIns="91440" bIns="45720" rtlCol="0" anchor="t">
            <a:normAutofit fontScale="92500" lnSpcReduction="10000"/>
          </a:bodyPr>
          <a:lstStyle/>
          <a:p>
            <a:pPr marL="0" indent="0">
              <a:buNone/>
            </a:pPr>
            <a:r>
              <a:rPr lang="en-US" dirty="0" err="1"/>
              <a:t>Mrs</a:t>
            </a:r>
            <a:r>
              <a:rPr lang="en-US" dirty="0"/>
              <a:t> Anderson (Principal) is the designated teacher for looked-after children and previously looked-after children.</a:t>
            </a:r>
          </a:p>
          <a:p>
            <a:pPr marL="0" indent="0">
              <a:buNone/>
            </a:pPr>
            <a:endParaRPr lang="en-US" dirty="0"/>
          </a:p>
          <a:p>
            <a:pPr marL="0" indent="0">
              <a:buNone/>
            </a:pPr>
            <a:r>
              <a:rPr lang="en-US" dirty="0" err="1"/>
              <a:t>Mrs</a:t>
            </a:r>
            <a:r>
              <a:rPr lang="en-US" dirty="0"/>
              <a:t> Anderson will work with </a:t>
            </a:r>
            <a:r>
              <a:rPr lang="en-US" dirty="0" err="1"/>
              <a:t>Mrs</a:t>
            </a:r>
            <a:r>
              <a:rPr lang="en-US" dirty="0"/>
              <a:t> Black (SENDCo) to make sure that all teachers understand how a looked after or previously looked-after pupil's circumstances and their SEND might interact, and what the implications are for teaching and learning.</a:t>
            </a:r>
          </a:p>
          <a:p>
            <a:pPr marL="0" indent="0">
              <a:buNone/>
            </a:pPr>
            <a:endParaRPr lang="en-US" dirty="0"/>
          </a:p>
          <a:p>
            <a:pPr marL="0" indent="0">
              <a:buNone/>
            </a:pPr>
            <a:r>
              <a:rPr lang="en-US" dirty="0"/>
              <a:t>Children who are looked-after or previously looked-after will be supported much in the same way as any other child who has SEND. However, looked-after pupils will also have a personal education plan(PEP).We will make sure that the PEP and any SEND support plans or EHC plans are consistent and complement one another.</a:t>
            </a:r>
            <a:endParaRPr lang="en-GB" dirty="0"/>
          </a:p>
        </p:txBody>
      </p:sp>
    </p:spTree>
    <p:extLst>
      <p:ext uri="{BB962C8B-B14F-4D97-AF65-F5344CB8AC3E}">
        <p14:creationId xmlns:p14="http://schemas.microsoft.com/office/powerpoint/2010/main" val="14607321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85A6B9-2C7F-5365-3F51-F63200508D8B}"/>
              </a:ext>
            </a:extLst>
          </p:cNvPr>
          <p:cNvSpPr>
            <a:spLocks noGrp="1"/>
          </p:cNvSpPr>
          <p:nvPr>
            <p:ph type="title"/>
          </p:nvPr>
        </p:nvSpPr>
        <p:spPr>
          <a:xfrm>
            <a:off x="838200" y="365126"/>
            <a:ext cx="10515600" cy="596900"/>
          </a:xfrm>
        </p:spPr>
        <p:txBody>
          <a:bodyPr>
            <a:normAutofit/>
          </a:bodyPr>
          <a:lstStyle/>
          <a:p>
            <a:r>
              <a:rPr lang="en-US" sz="2800" dirty="0"/>
              <a:t>What support is available for me and my family.</a:t>
            </a:r>
            <a:endParaRPr lang="en-GB" sz="2800" dirty="0"/>
          </a:p>
        </p:txBody>
      </p:sp>
      <p:sp>
        <p:nvSpPr>
          <p:cNvPr id="3" name="Content Placeholder 2">
            <a:extLst>
              <a:ext uri="{FF2B5EF4-FFF2-40B4-BE49-F238E27FC236}">
                <a16:creationId xmlns:a16="http://schemas.microsoft.com/office/drawing/2014/main" id="{4A5ED820-831E-A4AA-4F80-21AD33F46592}"/>
              </a:ext>
            </a:extLst>
          </p:cNvPr>
          <p:cNvSpPr>
            <a:spLocks noGrp="1"/>
          </p:cNvSpPr>
          <p:nvPr>
            <p:ph idx="1"/>
          </p:nvPr>
        </p:nvSpPr>
        <p:spPr>
          <a:xfrm>
            <a:off x="390525" y="962026"/>
            <a:ext cx="11668125" cy="5791199"/>
          </a:xfrm>
        </p:spPr>
        <p:txBody>
          <a:bodyPr>
            <a:normAutofit fontScale="40000" lnSpcReduction="20000"/>
          </a:bodyPr>
          <a:lstStyle/>
          <a:p>
            <a:pPr marL="0" indent="0">
              <a:buNone/>
            </a:pPr>
            <a:r>
              <a:rPr lang="en-US" sz="4500" dirty="0"/>
              <a:t>If you have questions about SEND, or are struggling to cope, please get in touch to let us know. We want to support you, your child and your family.</a:t>
            </a:r>
          </a:p>
          <a:p>
            <a:pPr marL="0" indent="0">
              <a:buNone/>
            </a:pPr>
            <a:endParaRPr lang="en-US" sz="3200" dirty="0"/>
          </a:p>
          <a:p>
            <a:pPr marL="0" indent="0">
              <a:buNone/>
            </a:pPr>
            <a:r>
              <a:rPr lang="en-US" sz="4500" dirty="0"/>
              <a:t>To see what support is available to you locally, please have a look at </a:t>
            </a:r>
          </a:p>
          <a:p>
            <a:pPr marL="0" indent="0">
              <a:buNone/>
            </a:pPr>
            <a:r>
              <a:rPr lang="en-US" sz="3200" dirty="0">
                <a:hlinkClick r:id="rId2"/>
              </a:rPr>
              <a:t>SEND Information Hub (Local Offer) | Peterborough City Council</a:t>
            </a:r>
            <a:endParaRPr lang="en-US" sz="1000" dirty="0"/>
          </a:p>
          <a:p>
            <a:pPr marL="0" indent="0">
              <a:buNone/>
            </a:pPr>
            <a:endParaRPr lang="en-US" sz="3200" dirty="0"/>
          </a:p>
          <a:p>
            <a:pPr marL="0" indent="0">
              <a:lnSpc>
                <a:spcPct val="120000"/>
              </a:lnSpc>
              <a:buNone/>
            </a:pPr>
            <a:r>
              <a:rPr lang="en-US" sz="4500" b="0" i="0" dirty="0">
                <a:solidFill>
                  <a:srgbClr val="212529"/>
                </a:solidFill>
                <a:effectLst/>
                <a:latin typeface="Lato" panose="020F0502020204030204" pitchFamily="34" charset="0"/>
              </a:rPr>
              <a:t>The Special Educational Needs and Disability Information, Advice and Support Service (SENDIASS) offers impartial and confidential information, advice and support to parents and carers who have a child or young person with special educational needs (SEN) or a disability or have concerns that their child has special educational needs.</a:t>
            </a:r>
          </a:p>
          <a:p>
            <a:pPr marL="0" indent="0">
              <a:buNone/>
            </a:pPr>
            <a:r>
              <a:rPr lang="en-US" sz="3200" dirty="0"/>
              <a:t> </a:t>
            </a:r>
            <a:r>
              <a:rPr lang="en-US" sz="3200" dirty="0">
                <a:hlinkClick r:id="rId3"/>
              </a:rPr>
              <a:t>Cambridgeshire Online | SEND Information, Advice and Support Service (SENDIASS)</a:t>
            </a:r>
            <a:endParaRPr lang="en-US" sz="3200" dirty="0"/>
          </a:p>
          <a:p>
            <a:pPr marL="0" indent="0">
              <a:buNone/>
            </a:pPr>
            <a:endParaRPr lang="en-US" sz="3200" dirty="0"/>
          </a:p>
          <a:p>
            <a:pPr marL="0" indent="0">
              <a:buNone/>
            </a:pPr>
            <a:r>
              <a:rPr lang="en-US" sz="4500" dirty="0"/>
              <a:t>Below are some charities which may be able to offer support :</a:t>
            </a:r>
          </a:p>
          <a:p>
            <a:pPr algn="l" rtl="0" fontAlgn="base">
              <a:buFont typeface="Arial" panose="020B0604020202020204" pitchFamily="34" charset="0"/>
              <a:buChar char="•"/>
            </a:pPr>
            <a:r>
              <a:rPr lang="en-US" sz="3200" b="0" i="0" u="sng" strike="noStrike" dirty="0">
                <a:solidFill>
                  <a:srgbClr val="1155CC"/>
                </a:solidFill>
                <a:effectLst/>
                <a:latin typeface="Calibri" panose="020F0502020204030204" pitchFamily="34" charset="0"/>
                <a:hlinkClick r:id="rId4"/>
              </a:rPr>
              <a:t>IPSEA</a:t>
            </a:r>
            <a:r>
              <a:rPr lang="en-US" sz="3200" b="0" i="0" dirty="0">
                <a:solidFill>
                  <a:srgbClr val="000000"/>
                </a:solidFill>
                <a:effectLst/>
                <a:latin typeface="Calibri" panose="020F0502020204030204" pitchFamily="34" charset="0"/>
              </a:rPr>
              <a:t> </a:t>
            </a:r>
          </a:p>
          <a:p>
            <a:pPr algn="l" rtl="0" fontAlgn="base">
              <a:buFont typeface="Arial" panose="020B0604020202020204" pitchFamily="34" charset="0"/>
              <a:buChar char="•"/>
            </a:pPr>
            <a:r>
              <a:rPr lang="en-US" sz="3200" b="0" i="0" u="sng" strike="noStrike" dirty="0">
                <a:solidFill>
                  <a:srgbClr val="1155CC"/>
                </a:solidFill>
                <a:effectLst/>
                <a:latin typeface="Calibri" panose="020F0502020204030204" pitchFamily="34" charset="0"/>
                <a:hlinkClick r:id="rId5"/>
              </a:rPr>
              <a:t>SEND family support</a:t>
            </a:r>
            <a:r>
              <a:rPr lang="en-US" sz="3200" b="0" i="0" dirty="0">
                <a:solidFill>
                  <a:srgbClr val="000000"/>
                </a:solidFill>
                <a:effectLst/>
                <a:latin typeface="Calibri" panose="020F0502020204030204" pitchFamily="34" charset="0"/>
              </a:rPr>
              <a:t> </a:t>
            </a:r>
          </a:p>
          <a:p>
            <a:pPr algn="l" rtl="0" fontAlgn="base">
              <a:buFont typeface="Arial" panose="020B0604020202020204" pitchFamily="34" charset="0"/>
              <a:buChar char="•"/>
            </a:pPr>
            <a:r>
              <a:rPr lang="en-US" sz="3200" b="0" i="0" u="sng" strike="noStrike" dirty="0">
                <a:solidFill>
                  <a:srgbClr val="1155CC"/>
                </a:solidFill>
                <a:effectLst/>
                <a:latin typeface="Calibri" panose="020F0502020204030204" pitchFamily="34" charset="0"/>
                <a:hlinkClick r:id="rId6"/>
              </a:rPr>
              <a:t>NSPCC</a:t>
            </a:r>
            <a:r>
              <a:rPr lang="en-US" sz="3200" b="0" i="0" dirty="0">
                <a:solidFill>
                  <a:srgbClr val="000000"/>
                </a:solidFill>
                <a:effectLst/>
                <a:latin typeface="Calibri" panose="020F0502020204030204" pitchFamily="34" charset="0"/>
              </a:rPr>
              <a:t> </a:t>
            </a:r>
          </a:p>
          <a:p>
            <a:pPr algn="l" rtl="0" fontAlgn="base">
              <a:buFont typeface="Arial" panose="020B0604020202020204" pitchFamily="34" charset="0"/>
              <a:buChar char="•"/>
            </a:pPr>
            <a:r>
              <a:rPr lang="en-US" sz="3200" b="0" i="0" u="sng" strike="noStrike" dirty="0">
                <a:solidFill>
                  <a:srgbClr val="1155CC"/>
                </a:solidFill>
                <a:effectLst/>
                <a:latin typeface="Calibri" panose="020F0502020204030204" pitchFamily="34" charset="0"/>
                <a:hlinkClick r:id="rId7"/>
              </a:rPr>
              <a:t>Family Action</a:t>
            </a:r>
            <a:r>
              <a:rPr lang="en-US" sz="3200" b="0" i="0" dirty="0">
                <a:solidFill>
                  <a:srgbClr val="000000"/>
                </a:solidFill>
                <a:effectLst/>
                <a:latin typeface="Calibri" panose="020F0502020204030204" pitchFamily="34" charset="0"/>
              </a:rPr>
              <a:t> </a:t>
            </a:r>
          </a:p>
          <a:p>
            <a:pPr algn="l" rtl="0" fontAlgn="base">
              <a:buFont typeface="Arial" panose="020B0604020202020204" pitchFamily="34" charset="0"/>
              <a:buChar char="•"/>
            </a:pPr>
            <a:r>
              <a:rPr lang="en-US" sz="3200" b="0" i="0" u="sng" strike="noStrike" dirty="0">
                <a:solidFill>
                  <a:srgbClr val="1155CC"/>
                </a:solidFill>
                <a:effectLst/>
                <a:latin typeface="Calibri" panose="020F0502020204030204" pitchFamily="34" charset="0"/>
                <a:hlinkClick r:id="rId8"/>
              </a:rPr>
              <a:t>Special Needs Jungle</a:t>
            </a:r>
            <a:r>
              <a:rPr lang="en-US" sz="3200" b="0" i="0" dirty="0">
                <a:solidFill>
                  <a:srgbClr val="69A020"/>
                </a:solidFill>
                <a:effectLst/>
                <a:latin typeface="Calibri" panose="020F0502020204030204" pitchFamily="34" charset="0"/>
              </a:rPr>
              <a:t> </a:t>
            </a:r>
          </a:p>
          <a:p>
            <a:pPr algn="l" rtl="0" fontAlgn="base">
              <a:buFont typeface="Arial" panose="020B0604020202020204" pitchFamily="34" charset="0"/>
              <a:buChar char="•"/>
            </a:pPr>
            <a:r>
              <a:rPr lang="en-US" sz="3200" dirty="0">
                <a:hlinkClick r:id="rId9"/>
              </a:rPr>
              <a:t>Peterborough City Council (autism.org.uk)</a:t>
            </a:r>
            <a:endParaRPr lang="en-US" sz="3200" dirty="0"/>
          </a:p>
          <a:p>
            <a:pPr algn="l" rtl="0" fontAlgn="base">
              <a:buFont typeface="Arial" panose="020B0604020202020204" pitchFamily="34" charset="0"/>
              <a:buChar char="•"/>
            </a:pPr>
            <a:r>
              <a:rPr lang="en-US" sz="3200" dirty="0">
                <a:hlinkClick r:id="rId10"/>
              </a:rPr>
              <a:t>Cambridgeshire and Peterborough Emotional Health and Wellbeing Service (cambspborochildrenshealth.nhs.uk)</a:t>
            </a:r>
            <a:endParaRPr lang="en-US" sz="3200" dirty="0"/>
          </a:p>
          <a:p>
            <a:pPr algn="l" rtl="0" fontAlgn="base">
              <a:buFont typeface="Arial" panose="020B0604020202020204" pitchFamily="34" charset="0"/>
              <a:buChar char="•"/>
            </a:pPr>
            <a:r>
              <a:rPr lang="en-GB" sz="3300" dirty="0">
                <a:hlinkClick r:id="rId11"/>
              </a:rPr>
              <a:t>Little Miracles - HOME (littlemiraclescharity.org.uk)</a:t>
            </a:r>
            <a:endParaRPr lang="en-US" sz="3300" b="0" i="0" dirty="0">
              <a:solidFill>
                <a:srgbClr val="000000"/>
              </a:solidFill>
              <a:effectLst/>
              <a:latin typeface="Calibri" panose="020F0502020204030204" pitchFamily="34" charset="0"/>
            </a:endParaRPr>
          </a:p>
        </p:txBody>
      </p:sp>
    </p:spTree>
    <p:extLst>
      <p:ext uri="{BB962C8B-B14F-4D97-AF65-F5344CB8AC3E}">
        <p14:creationId xmlns:p14="http://schemas.microsoft.com/office/powerpoint/2010/main" val="20692896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8D9CD-F968-54DB-2FB4-51A6DD6ED5FE}"/>
              </a:ext>
            </a:extLst>
          </p:cNvPr>
          <p:cNvSpPr>
            <a:spLocks noGrp="1"/>
          </p:cNvSpPr>
          <p:nvPr>
            <p:ph type="title"/>
          </p:nvPr>
        </p:nvSpPr>
        <p:spPr>
          <a:xfrm>
            <a:off x="838200" y="365126"/>
            <a:ext cx="10515600" cy="863600"/>
          </a:xfrm>
        </p:spPr>
        <p:txBody>
          <a:bodyPr>
            <a:noAutofit/>
          </a:bodyPr>
          <a:lstStyle/>
          <a:p>
            <a:r>
              <a:rPr lang="en-US" sz="3200" b="1" dirty="0"/>
              <a:t>What should I do if I have a complaint about my child’s SEND support.</a:t>
            </a:r>
            <a:endParaRPr lang="en-GB" sz="3200" b="1" dirty="0"/>
          </a:p>
        </p:txBody>
      </p:sp>
      <p:sp>
        <p:nvSpPr>
          <p:cNvPr id="3" name="Content Placeholder 2">
            <a:extLst>
              <a:ext uri="{FF2B5EF4-FFF2-40B4-BE49-F238E27FC236}">
                <a16:creationId xmlns:a16="http://schemas.microsoft.com/office/drawing/2014/main" id="{845FABFE-ECC0-7B92-49D8-40627E1536A8}"/>
              </a:ext>
            </a:extLst>
          </p:cNvPr>
          <p:cNvSpPr>
            <a:spLocks noGrp="1"/>
          </p:cNvSpPr>
          <p:nvPr>
            <p:ph idx="1"/>
          </p:nvPr>
        </p:nvSpPr>
        <p:spPr>
          <a:xfrm>
            <a:off x="85726" y="1343026"/>
            <a:ext cx="11849100" cy="2609849"/>
          </a:xfrm>
          <a:ln>
            <a:solidFill>
              <a:schemeClr val="tx1"/>
            </a:solidFill>
          </a:ln>
        </p:spPr>
        <p:txBody>
          <a:bodyPr vert="horz" lIns="91440" tIns="45720" rIns="91440" bIns="45720" rtlCol="0" anchor="t">
            <a:noAutofit/>
          </a:bodyPr>
          <a:lstStyle/>
          <a:p>
            <a:pPr marL="0" indent="0">
              <a:buNone/>
            </a:pPr>
            <a:r>
              <a:rPr lang="en-US" sz="2000" dirty="0"/>
              <a:t>The Trust takes very seriously any concern or complaint about the education or other services we provide or about the conduct of our staff. We believe that by tackling concerns at the earliest possible stage it allows us to improve relationships, enhance learning, prevent issues escalating and reducing the number of formal complaints we receive. Complaints about SEND provision in our academy will be dealt with in accordance with our complaints policy and procedure which is available on the academy’s website.</a:t>
            </a:r>
          </a:p>
          <a:p>
            <a:pPr marL="0" indent="0">
              <a:buNone/>
            </a:pPr>
            <a:r>
              <a:rPr lang="en-US" sz="2000" dirty="0"/>
              <a:t>You should exhaust all stages of our complaints procedure before considering any escalation to other agencies.  To see a full explanation of suitable avenues for complaint, see pages 246 and 247 of the SEND Code of Practice.</a:t>
            </a:r>
            <a:endParaRPr lang="en-GB" sz="2000" dirty="0"/>
          </a:p>
        </p:txBody>
      </p:sp>
      <p:sp>
        <p:nvSpPr>
          <p:cNvPr id="4" name="TextBox 3">
            <a:extLst>
              <a:ext uri="{FF2B5EF4-FFF2-40B4-BE49-F238E27FC236}">
                <a16:creationId xmlns:a16="http://schemas.microsoft.com/office/drawing/2014/main" id="{ACF96E75-2727-9058-D73C-F137F6FF201D}"/>
              </a:ext>
            </a:extLst>
          </p:cNvPr>
          <p:cNvSpPr txBox="1"/>
          <p:nvPr/>
        </p:nvSpPr>
        <p:spPr>
          <a:xfrm>
            <a:off x="328612" y="4138910"/>
            <a:ext cx="11534775" cy="923330"/>
          </a:xfrm>
          <a:prstGeom prst="rect">
            <a:avLst/>
          </a:prstGeom>
          <a:noFill/>
          <a:ln>
            <a:solidFill>
              <a:schemeClr val="tx1"/>
            </a:solidFill>
          </a:ln>
        </p:spPr>
        <p:txBody>
          <a:bodyPr wrap="square" rtlCol="0">
            <a:spAutoFit/>
          </a:bodyPr>
          <a:lstStyle/>
          <a:p>
            <a:r>
              <a:rPr lang="en-US" dirty="0"/>
              <a:t>If you feel that our academy has discriminated against your child because of their SEND, you have the right to make a discrimination claim to the first tier SEND tribunal.  To find out how to make such a claim, you should visit:</a:t>
            </a:r>
          </a:p>
          <a:p>
            <a:r>
              <a:rPr lang="en-US" dirty="0">
                <a:hlinkClick r:id="rId2"/>
              </a:rPr>
              <a:t>Complain about a school: Disability discrimination - GOV.UK (www.gov.uk)</a:t>
            </a:r>
            <a:endParaRPr lang="en-GB" dirty="0"/>
          </a:p>
        </p:txBody>
      </p:sp>
      <p:sp>
        <p:nvSpPr>
          <p:cNvPr id="5" name="TextBox 4">
            <a:extLst>
              <a:ext uri="{FF2B5EF4-FFF2-40B4-BE49-F238E27FC236}">
                <a16:creationId xmlns:a16="http://schemas.microsoft.com/office/drawing/2014/main" id="{A686280A-E639-E859-F4AB-D83E8366D3EC}"/>
              </a:ext>
            </a:extLst>
          </p:cNvPr>
          <p:cNvSpPr txBox="1"/>
          <p:nvPr/>
        </p:nvSpPr>
        <p:spPr>
          <a:xfrm>
            <a:off x="328612" y="5248275"/>
            <a:ext cx="11534774" cy="1477328"/>
          </a:xfrm>
          <a:prstGeom prst="rect">
            <a:avLst/>
          </a:prstGeom>
          <a:noFill/>
          <a:ln>
            <a:solidFill>
              <a:schemeClr val="tx1"/>
            </a:solidFill>
          </a:ln>
        </p:spPr>
        <p:txBody>
          <a:bodyPr wrap="square" rtlCol="0">
            <a:spAutoFit/>
          </a:bodyPr>
          <a:lstStyle/>
          <a:p>
            <a:r>
              <a:rPr lang="en-US" dirty="0"/>
              <a:t>You can make a claim about alleged discrimination regarding:</a:t>
            </a:r>
          </a:p>
          <a:p>
            <a:r>
              <a:rPr lang="en-US" dirty="0"/>
              <a:t>Admission</a:t>
            </a:r>
          </a:p>
          <a:p>
            <a:r>
              <a:rPr lang="en-US" dirty="0"/>
              <a:t>Exclusion</a:t>
            </a:r>
          </a:p>
          <a:p>
            <a:r>
              <a:rPr lang="en-US" dirty="0"/>
              <a:t>Provision and education and associated services</a:t>
            </a:r>
          </a:p>
          <a:p>
            <a:r>
              <a:rPr lang="en-US" dirty="0"/>
              <a:t>Making reasonable adjustments, including the provision of auxiliary aids and services.</a:t>
            </a:r>
            <a:endParaRPr lang="en-GB" dirty="0"/>
          </a:p>
        </p:txBody>
      </p:sp>
    </p:spTree>
    <p:extLst>
      <p:ext uri="{BB962C8B-B14F-4D97-AF65-F5344CB8AC3E}">
        <p14:creationId xmlns:p14="http://schemas.microsoft.com/office/powerpoint/2010/main" val="12769294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 name="Rectangle 60">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63" name="Arc 62">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041FA85-1ACD-4CC4-6B83-3CF58B2D3C3F}"/>
              </a:ext>
            </a:extLst>
          </p:cNvPr>
          <p:cNvSpPr>
            <a:spLocks noGrp="1"/>
          </p:cNvSpPr>
          <p:nvPr>
            <p:ph type="title"/>
          </p:nvPr>
        </p:nvSpPr>
        <p:spPr>
          <a:xfrm>
            <a:off x="5894962" y="479493"/>
            <a:ext cx="5458838" cy="1325563"/>
          </a:xfrm>
        </p:spPr>
        <p:txBody>
          <a:bodyPr vert="horz" lIns="91440" tIns="45720" rIns="91440" bIns="45720" rtlCol="0" anchor="ctr">
            <a:normAutofit/>
          </a:bodyPr>
          <a:lstStyle/>
          <a:p>
            <a:br>
              <a:rPr lang="en-US" sz="2800" kern="1200">
                <a:solidFill>
                  <a:schemeClr val="tx1"/>
                </a:solidFill>
                <a:latin typeface="+mj-lt"/>
                <a:ea typeface="+mj-ea"/>
                <a:cs typeface="+mj-cs"/>
              </a:rPr>
            </a:br>
            <a:br>
              <a:rPr lang="en-US" sz="2800" kern="1200">
                <a:solidFill>
                  <a:schemeClr val="tx1"/>
                </a:solidFill>
                <a:latin typeface="+mj-lt"/>
                <a:ea typeface="+mj-ea"/>
                <a:cs typeface="+mj-cs"/>
              </a:rPr>
            </a:br>
            <a:endParaRPr lang="en-US" sz="2800" kern="1200">
              <a:solidFill>
                <a:schemeClr val="tx1"/>
              </a:solidFill>
              <a:latin typeface="+mj-lt"/>
              <a:ea typeface="+mj-ea"/>
              <a:cs typeface="+mj-cs"/>
            </a:endParaRPr>
          </a:p>
        </p:txBody>
      </p:sp>
      <p:sp>
        <p:nvSpPr>
          <p:cNvPr id="65" name="Freeform: Shape 64">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a:extLst>
              <a:ext uri="{FF2B5EF4-FFF2-40B4-BE49-F238E27FC236}">
                <a16:creationId xmlns:a16="http://schemas.microsoft.com/office/drawing/2014/main" id="{72D51D6D-0EEA-DECD-A54F-82186741ED82}"/>
              </a:ext>
            </a:extLst>
          </p:cNvPr>
          <p:cNvPicPr>
            <a:picLocks noChangeAspect="1"/>
          </p:cNvPicPr>
          <p:nvPr/>
        </p:nvPicPr>
        <p:blipFill>
          <a:blip r:embed="rId2"/>
          <a:stretch>
            <a:fillRect/>
          </a:stretch>
        </p:blipFill>
        <p:spPr>
          <a:xfrm>
            <a:off x="703182" y="1540667"/>
            <a:ext cx="4777381" cy="3606922"/>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4" name="TextBox 3">
            <a:extLst>
              <a:ext uri="{FF2B5EF4-FFF2-40B4-BE49-F238E27FC236}">
                <a16:creationId xmlns:a16="http://schemas.microsoft.com/office/drawing/2014/main" id="{17D10EE2-00CC-FA82-4DBF-9F866D015CF3}"/>
              </a:ext>
            </a:extLst>
          </p:cNvPr>
          <p:cNvSpPr txBox="1"/>
          <p:nvPr/>
        </p:nvSpPr>
        <p:spPr>
          <a:xfrm>
            <a:off x="5894962" y="1984443"/>
            <a:ext cx="5458838" cy="4192520"/>
          </a:xfrm>
          <a:prstGeom prst="rect">
            <a:avLst/>
          </a:prstGeom>
        </p:spPr>
        <p:txBody>
          <a:bodyPr vert="horz" lIns="91440" tIns="45720" rIns="91440" bIns="45720" rtlCol="0" anchor="t">
            <a:normAutofit/>
          </a:bodyPr>
          <a:lstStyle/>
          <a:p>
            <a:pPr marL="0" indent="-228600">
              <a:lnSpc>
                <a:spcPct val="90000"/>
              </a:lnSpc>
              <a:spcAft>
                <a:spcPts val="600"/>
              </a:spcAft>
              <a:buFont typeface="Arial" panose="020B0604020202020204" pitchFamily="34" charset="0"/>
              <a:buChar char="•"/>
            </a:pPr>
            <a:r>
              <a:rPr lang="en-US" sz="2400" dirty="0"/>
              <a:t>To arrange an appointment with your </a:t>
            </a:r>
            <a:r>
              <a:rPr lang="en-US" sz="2400"/>
              <a:t>child's</a:t>
            </a:r>
            <a:r>
              <a:rPr lang="en-US" sz="2400" dirty="0"/>
              <a:t> class teacher or a member of the send team please contact the office to do this:</a:t>
            </a:r>
          </a:p>
          <a:p>
            <a:pPr marL="0" indent="-228600">
              <a:lnSpc>
                <a:spcPct val="90000"/>
              </a:lnSpc>
              <a:spcAft>
                <a:spcPts val="600"/>
              </a:spcAft>
              <a:buFont typeface="Arial" panose="020B0604020202020204" pitchFamily="34" charset="0"/>
              <a:buChar char="•"/>
            </a:pPr>
            <a:r>
              <a:rPr lang="en-US" sz="2400" dirty="0"/>
              <a:t>Email: </a:t>
            </a:r>
            <a:r>
              <a:rPr lang="en-US" sz="2400" dirty="0">
                <a:hlinkClick r:id="rId3"/>
              </a:rPr>
              <a:t>admin@wellandacademy.org</a:t>
            </a:r>
            <a:endParaRPr lang="en-US" sz="2400" dirty="0"/>
          </a:p>
          <a:p>
            <a:pPr marL="0" indent="-228600">
              <a:lnSpc>
                <a:spcPct val="90000"/>
              </a:lnSpc>
              <a:spcAft>
                <a:spcPts val="600"/>
              </a:spcAft>
              <a:buFont typeface="Arial" panose="020B0604020202020204" pitchFamily="34" charset="0"/>
              <a:buChar char="•"/>
            </a:pPr>
            <a:r>
              <a:rPr lang="en-US" sz="2400" dirty="0"/>
              <a:t>Phone number: </a:t>
            </a:r>
            <a:r>
              <a:rPr lang="en-US" sz="2400" b="0" i="0" dirty="0">
                <a:effectLst/>
              </a:rPr>
              <a:t>01733 563180</a:t>
            </a:r>
            <a:endParaRPr lang="en-US" sz="2400" dirty="0"/>
          </a:p>
        </p:txBody>
      </p:sp>
    </p:spTree>
    <p:extLst>
      <p:ext uri="{BB962C8B-B14F-4D97-AF65-F5344CB8AC3E}">
        <p14:creationId xmlns:p14="http://schemas.microsoft.com/office/powerpoint/2010/main" val="33840171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DA41B127FE2F341ADE18E50B3424822" ma:contentTypeVersion="18" ma:contentTypeDescription="Create a new document." ma:contentTypeScope="" ma:versionID="b0c3d21d070c9d1eb0bc934ffd165a48">
  <xsd:schema xmlns:xsd="http://www.w3.org/2001/XMLSchema" xmlns:xs="http://www.w3.org/2001/XMLSchema" xmlns:p="http://schemas.microsoft.com/office/2006/metadata/properties" xmlns:ns2="2f2639e7-8894-4288-a657-554fef9397eb" xmlns:ns3="208d2d4d-98b1-4784-a8ee-319c2127167e" targetNamespace="http://schemas.microsoft.com/office/2006/metadata/properties" ma:root="true" ma:fieldsID="ac6a8df86b658d3faa953611026ae5e8" ns2:_="" ns3:_="">
    <xsd:import namespace="2f2639e7-8894-4288-a657-554fef9397eb"/>
    <xsd:import namespace="208d2d4d-98b1-4784-a8ee-319c2127167e"/>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2639e7-8894-4288-a657-554fef9397e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2e733c78-517b-4f47-afa2-e28324867814" ma:termSetId="09814cd3-568e-fe90-9814-8d621ff8fb84" ma:anchorId="fba54fb3-c3e1-fe81-a776-ca4b69148c4d" ma:open="true" ma:isKeyword="false">
      <xsd:complexType>
        <xsd:sequence>
          <xsd:element ref="pc:Terms" minOccurs="0" maxOccurs="1"/>
        </xsd:sequence>
      </xsd:complexType>
    </xsd:element>
    <xsd:element name="MediaServiceLocation" ma:index="25"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08d2d4d-98b1-4784-a8ee-319c2127167e"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7d8ae9ca-d498-4742-8cdb-36519d139d5b}" ma:internalName="TaxCatchAll" ma:showField="CatchAllData" ma:web="208d2d4d-98b1-4784-a8ee-319c2127167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208d2d4d-98b1-4784-a8ee-319c2127167e" xsi:nil="true"/>
    <lcf76f155ced4ddcb4097134ff3c332f xmlns="2f2639e7-8894-4288-a657-554fef9397eb">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0DC751B-3253-49D8-92AD-4B158D5A828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f2639e7-8894-4288-a657-554fef9397eb"/>
    <ds:schemaRef ds:uri="208d2d4d-98b1-4784-a8ee-319c212716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002A74C-C0B1-4124-9C08-3CB8D12D785C}">
  <ds:schemaRefs>
    <ds:schemaRef ds:uri="http://schemas.microsoft.com/sharepoint/v3/contenttype/forms"/>
  </ds:schemaRefs>
</ds:datastoreItem>
</file>

<file path=customXml/itemProps3.xml><?xml version="1.0" encoding="utf-8"?>
<ds:datastoreItem xmlns:ds="http://schemas.openxmlformats.org/officeDocument/2006/customXml" ds:itemID="{A05670EE-DB75-4466-8FC2-CC694821E522}">
  <ds:schemaRefs>
    <ds:schemaRef ds:uri="http://schemas.microsoft.com/office/2006/metadata/properties"/>
    <ds:schemaRef ds:uri="http://schemas.microsoft.com/office/infopath/2007/PartnerControls"/>
    <ds:schemaRef ds:uri="208d2d4d-98b1-4784-a8ee-319c2127167e"/>
    <ds:schemaRef ds:uri="2f2639e7-8894-4288-a657-554fef9397eb"/>
  </ds:schemaRefs>
</ds:datastoreItem>
</file>

<file path=docProps/app.xml><?xml version="1.0" encoding="utf-8"?>
<Properties xmlns="http://schemas.openxmlformats.org/officeDocument/2006/extended-properties" xmlns:vt="http://schemas.openxmlformats.org/officeDocument/2006/docPropsVTypes">
  <Template>office theme</Template>
  <TotalTime>996</TotalTime>
  <Words>2642</Words>
  <Application>Microsoft Office PowerPoint</Application>
  <PresentationFormat>Widescreen</PresentationFormat>
  <Paragraphs>247</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Send information Report </vt:lpstr>
      <vt:lpstr>Who will support my child</vt:lpstr>
      <vt:lpstr>The type of Special educational needs we support at Welland Academy.</vt:lpstr>
      <vt:lpstr>External agencies Sometimes we will make referrals to outside agencies to ensure our pupils are receiving the right support. Referrals need parent/carer permission. External agencies can include:</vt:lpstr>
      <vt:lpstr>What should I do if I think my child has SEND.</vt:lpstr>
      <vt:lpstr>The register of additional support-Provision overview.</vt:lpstr>
      <vt:lpstr>How do I know if the support for my child is having an impact.</vt:lpstr>
      <vt:lpstr>In class SEND support plan. </vt:lpstr>
      <vt:lpstr>Learning Plan</vt:lpstr>
      <vt:lpstr>PowerPoint Presentation</vt:lpstr>
      <vt:lpstr>How will I be involved in decision about my child.</vt:lpstr>
      <vt:lpstr>PowerPoint Presentation</vt:lpstr>
      <vt:lpstr>Welland academy will cover costs within the notational budget, this can include in class intervention, resources and equipment. If further funding is needed to support your child, Welland Academy will discuss with parent/carers to potential to request an Education Health and Care Needs assessment with the Local Authority.  Advice from outside agencies will be sort.</vt:lpstr>
      <vt:lpstr>Enhanced provision</vt:lpstr>
      <vt:lpstr>Welland Academy admissions process for pupils with SEND.</vt:lpstr>
      <vt:lpstr>How does Welland Academy support  pupils with SEND transition into and from Welland academy.</vt:lpstr>
      <vt:lpstr>Preparing pupils for Adulthood?</vt:lpstr>
      <vt:lpstr>What support is in place for looked after and previously looked after children with SEND</vt:lpstr>
      <vt:lpstr>What support is available for me and my family.</vt:lpstr>
      <vt:lpstr>What should I do if I have a complaint about my child’s SEND support.</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K Black</cp:lastModifiedBy>
  <cp:revision>186</cp:revision>
  <dcterms:created xsi:type="dcterms:W3CDTF">2024-07-08T12:08:35Z</dcterms:created>
  <dcterms:modified xsi:type="dcterms:W3CDTF">2026-05-05T12:57:13Z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3e3b5ea-4b98-4e48-b5c9-b587d8d98a9b_Enabled">
    <vt:lpwstr>true</vt:lpwstr>
  </property>
  <property fmtid="{D5CDD505-2E9C-101B-9397-08002B2CF9AE}" pid="3" name="MSIP_Label_b3e3b5ea-4b98-4e48-b5c9-b587d8d98a9b_SetDate">
    <vt:lpwstr>2024-07-08T12:09:20Z</vt:lpwstr>
  </property>
  <property fmtid="{D5CDD505-2E9C-101B-9397-08002B2CF9AE}" pid="4" name="MSIP_Label_b3e3b5ea-4b98-4e48-b5c9-b587d8d98a9b_Method">
    <vt:lpwstr>Privileged</vt:lpwstr>
  </property>
  <property fmtid="{D5CDD505-2E9C-101B-9397-08002B2CF9AE}" pid="5" name="MSIP_Label_b3e3b5ea-4b98-4e48-b5c9-b587d8d98a9b_Name">
    <vt:lpwstr>b3e3b5ea-4b98-4e48-b5c9-b587d8d98a9b</vt:lpwstr>
  </property>
  <property fmtid="{D5CDD505-2E9C-101B-9397-08002B2CF9AE}" pid="6" name="MSIP_Label_b3e3b5ea-4b98-4e48-b5c9-b587d8d98a9b_SiteId">
    <vt:lpwstr>a091745a-b7d8-4d7a-b2a6-1359053d4510</vt:lpwstr>
  </property>
  <property fmtid="{D5CDD505-2E9C-101B-9397-08002B2CF9AE}" pid="7" name="MSIP_Label_b3e3b5ea-4b98-4e48-b5c9-b587d8d98a9b_ActionId">
    <vt:lpwstr>5e2dba32-a754-4b83-bd2b-26f13056be74</vt:lpwstr>
  </property>
  <property fmtid="{D5CDD505-2E9C-101B-9397-08002B2CF9AE}" pid="8" name="MSIP_Label_b3e3b5ea-4b98-4e48-b5c9-b587d8d98a9b_ContentBits">
    <vt:lpwstr>3</vt:lpwstr>
  </property>
  <property fmtid="{D5CDD505-2E9C-101B-9397-08002B2CF9AE}" pid="9" name="ClassificationContentMarkingFooterLocations">
    <vt:lpwstr>office theme:10</vt:lpwstr>
  </property>
  <property fmtid="{D5CDD505-2E9C-101B-9397-08002B2CF9AE}" pid="10" name="ClassificationContentMarkingFooterText">
    <vt:lpwstr>Public</vt:lpwstr>
  </property>
  <property fmtid="{D5CDD505-2E9C-101B-9397-08002B2CF9AE}" pid="11" name="ClassificationContentMarkingHeaderLocations">
    <vt:lpwstr>office theme:9</vt:lpwstr>
  </property>
  <property fmtid="{D5CDD505-2E9C-101B-9397-08002B2CF9AE}" pid="12" name="ClassificationContentMarkingHeaderText">
    <vt:lpwstr>Public</vt:lpwstr>
  </property>
  <property fmtid="{D5CDD505-2E9C-101B-9397-08002B2CF9AE}" pid="13" name="ContentTypeId">
    <vt:lpwstr>0x0101006DA41B127FE2F341ADE18E50B3424822</vt:lpwstr>
  </property>
  <property fmtid="{D5CDD505-2E9C-101B-9397-08002B2CF9AE}" pid="14" name="MediaServiceImageTags">
    <vt:lpwstr/>
  </property>
</Properties>
</file>